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1"/>
  </p:notesMasterIdLst>
  <p:sldIdLst>
    <p:sldId id="280" r:id="rId5"/>
    <p:sldId id="278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12/29/2024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2"/>
            <a:ext cx="9440035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91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5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7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3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3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4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126944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1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2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3" y="1818216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1" y="1818216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6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761069"/>
            <a:ext cx="9590551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3763439"/>
            <a:ext cx="9590551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7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8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8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4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4" y="2702105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4"/>
            <a:ext cx="4779583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8" y="2702105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609602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6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763703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701"/>
            <a:ext cx="4588095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3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7" y="6000751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6000751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1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06000" algn="r" defTabSz="457200" rtl="1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3077E-010A-40CA-AFFD-F872C739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346" y="609600"/>
            <a:ext cx="7765322" cy="4685970"/>
          </a:xfrm>
        </p:spPr>
        <p:txBody>
          <a:bodyPr>
            <a:normAutofit/>
          </a:bodyPr>
          <a:lstStyle/>
          <a:p>
            <a:pPr rtl="0"/>
            <a:r>
              <a:rPr lang="en-US" sz="28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smellah 2" pitchFamily="2" charset="0"/>
              </a:rPr>
              <a:t>a</a:t>
            </a:r>
            <a:endParaRPr lang="fa-IR" sz="28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89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8257E-99DB-4F84-9401-2938C6F8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اصول اساسي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C23F-A4A5-41BC-AC81-E9F5F8AD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عدالت و مساوات</a:t>
            </a:r>
          </a:p>
          <a:p>
            <a:pPr marL="36900" indent="0" algn="justLow">
              <a:buNone/>
            </a:pP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در توسعه و بهره‌برداري از فناوري‌هاي هوش مصنوعي بايد اصول عدالت و انصاف رعايت شود. هيچ‌كس نبايد از پيشرفت‌هاي اين فناوري منتفع شود، مگر با رعايت حقوق ديگران. هوش مصنوعي به‌هيچ‌وجه نبايد به نابرابري اجتماعي منجر گردد.</a:t>
            </a:r>
          </a:p>
        </p:txBody>
      </p:sp>
    </p:spTree>
    <p:extLst>
      <p:ext uri="{BB962C8B-B14F-4D97-AF65-F5344CB8AC3E}">
        <p14:creationId xmlns:p14="http://schemas.microsoft.com/office/powerpoint/2010/main" val="84231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8257E-99DB-4F84-9401-2938C6F8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اصول اساسي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C23F-A4A5-41BC-AC81-E9F5F8AD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شفافيت و پاسخ‌گويي</a:t>
            </a:r>
          </a:p>
          <a:p>
            <a:pPr marL="36900" indent="0" algn="justLow">
              <a:buNone/>
            </a:pP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تصميمات و الگوريتم‌هاي هوش مصنوعي بايد شفاف و قابل درك باشند. هر گونه كاربرد هوش مصنوعي بايد با اصول شفافيت و پاسخ‌گويي در برابر مردم، مسئولان و نهادهاي نظارتي سازگار باشد.</a:t>
            </a:r>
          </a:p>
        </p:txBody>
      </p:sp>
    </p:spTree>
    <p:extLst>
      <p:ext uri="{BB962C8B-B14F-4D97-AF65-F5344CB8AC3E}">
        <p14:creationId xmlns:p14="http://schemas.microsoft.com/office/powerpoint/2010/main" val="217724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8257E-99DB-4F84-9401-2938C6F8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اصول اساسي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C23F-A4A5-41BC-AC81-E9F5F8AD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احترام به حريم خصوصي</a:t>
            </a:r>
          </a:p>
          <a:p>
            <a:pPr marL="36900" indent="0" algn="justLow">
              <a:buNone/>
            </a:pP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از حريم خصوصي افراد بايد در فرآيندهاي مرتبط با هوش مصنوعي به شدت محافظت شود. استفاده از داده‌هاي شخصي بايد تنها با رضايت فرد و در چارچوب اصول اخلاقي و قانوني باشد.</a:t>
            </a:r>
          </a:p>
        </p:txBody>
      </p:sp>
    </p:spTree>
    <p:extLst>
      <p:ext uri="{BB962C8B-B14F-4D97-AF65-F5344CB8AC3E}">
        <p14:creationId xmlns:p14="http://schemas.microsoft.com/office/powerpoint/2010/main" val="225705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8257E-99DB-4F84-9401-2938C6F8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اصول اساسي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C23F-A4A5-41BC-AC81-E9F5F8AD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نظارت و كنترل</a:t>
            </a:r>
          </a:p>
          <a:p>
            <a:pPr marL="36900" indent="0" algn="justLow">
              <a:buNone/>
            </a:pP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استفاده از هوش مصنوعي بايد تحت نظارت دقيق قرار گيرد تا از هر گونه سوءاستفاده و انحراف در كاربرد آن جلوگيري شود. نهادهاي نظارتي موظف به پيگيري و كنترل دقيق رفتارهاي سامانه‌هاي هوش مصنوعي هستند.</a:t>
            </a:r>
          </a:p>
        </p:txBody>
      </p:sp>
    </p:spTree>
    <p:extLst>
      <p:ext uri="{BB962C8B-B14F-4D97-AF65-F5344CB8AC3E}">
        <p14:creationId xmlns:p14="http://schemas.microsoft.com/office/powerpoint/2010/main" val="344793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8257E-99DB-4F84-9401-2938C6F8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اصول اساسي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C23F-A4A5-41BC-AC81-E9F5F8AD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پيشگيري از آسيب‌ها</a:t>
            </a:r>
          </a:p>
          <a:p>
            <a:pPr marL="36900" indent="0" algn="justLow">
              <a:buNone/>
            </a:pP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تصميم‌گيري‌هاي مبتني بر هوش مصنوعي بايد با دقت و احتياط كامل انجام شود. بايد از بروز هرگونه خطرات بالقوه كه ممكن است براي انسان‌ها و جامعه ايجاد شود، پيشگيري گردد.</a:t>
            </a:r>
          </a:p>
        </p:txBody>
      </p:sp>
    </p:spTree>
    <p:extLst>
      <p:ext uri="{BB962C8B-B14F-4D97-AF65-F5344CB8AC3E}">
        <p14:creationId xmlns:p14="http://schemas.microsoft.com/office/powerpoint/2010/main" val="269581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8257E-99DB-4F84-9401-2938C6F8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راهبردها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C23F-A4A5-41BC-AC81-E9F5F8AD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1.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تدوين و تصويب چارچوب اخلاقي استفاده از هوش مصنوعي در قالب يك قانون رسمي</a:t>
            </a:r>
          </a:p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2.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تدوين برنامه جامع ارتقاي ظرفيت‌هاي علمي و پژوهشي اسلامي در حوزه‌هاي مختلف هوش مصنوعي به منظور بهره‌برداري از اين فناوري‌ها در جهت رفع مشكلات جامعه اسلامي و تقويت اقتصاد دانش‌بنيان</a:t>
            </a:r>
          </a:p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3.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تدوين نظامنامه برابري اجتماعي هوش مصنوعي جهت اطمينان از اينكه كاربردهاي هوش مصنوعي منجر به افزايش فاصله طبقاتي يا افزايش نابرابري‌هاي اقتصادي و اجتماعي نگردد</a:t>
            </a:r>
          </a:p>
        </p:txBody>
      </p:sp>
    </p:spTree>
    <p:extLst>
      <p:ext uri="{BB962C8B-B14F-4D97-AF65-F5344CB8AC3E}">
        <p14:creationId xmlns:p14="http://schemas.microsoft.com/office/powerpoint/2010/main" val="385138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8257E-99DB-4F84-9401-2938C6F8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راهبردها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C23F-A4A5-41BC-AC81-E9F5F8AD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4.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تدوين قانون حفاظت از داده‌هاي شخصي و تصويب آن براي حمايت از حقوق انساني در بهره‌برداري از هوش مصنوعي، به ويژه در موارد مربوط به مسائل فردي، اشتغال، آموزش و درمان</a:t>
            </a:r>
          </a:p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5.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تدوين و پيشنهاد توافقنامه جهاني ممنوعيت توسعه تسليحات مبتني بر هوش مصنوعي در راستاي حفظ امنيت و صلح جهاني، با اِشعار به اين‌كه از هوش مصنوعي صرفاً بايد در جهت حفظ امنيت و صلح داخلي و بين‌المللي استفاده شود و نبايد تبديل به ابزاري براي برتري‌جويي و جنگ‌طلبي گردد</a:t>
            </a:r>
          </a:p>
        </p:txBody>
      </p:sp>
    </p:spTree>
    <p:extLst>
      <p:ext uri="{BB962C8B-B14F-4D97-AF65-F5344CB8AC3E}">
        <p14:creationId xmlns:p14="http://schemas.microsoft.com/office/powerpoint/2010/main" val="213833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8257E-99DB-4F84-9401-2938C6F8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راهكنش‌ها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C23F-A4A5-41BC-AC81-E9F5F8AD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1.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تقويت همكاري‌هاي بين‌المللي اسلامي در عرصه فناوري‌هاي نوين، در راستاي دستيابي به آرمان‌هاي اسلامي و رفع چالش‌هاي مشترك كشورهاي اسلامي در اين زمينه</a:t>
            </a:r>
          </a:p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2.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برنامه‌ريزي براي آموزش و رشد آگاهي عمومي در زمينه ترويج آگاهي‌هاي ديني و اخلاقي در مورد خطرات هوش مصنوعي در بين مردم و متخصصان به‌منظور استفاده مسئولانه و آگاهانه از اين فناوري</a:t>
            </a:r>
          </a:p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3.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تدوين و اعمال استانداردهاي لازم براي استفاده از هوش مصنوعي بر اساس اصول اسلامي و اخلاقي، به‌نحوي كه در چارچوب قانون اساسي و قوانين موضوعه كشور باشد</a:t>
            </a:r>
          </a:p>
        </p:txBody>
      </p:sp>
    </p:spTree>
    <p:extLst>
      <p:ext uri="{BB962C8B-B14F-4D97-AF65-F5344CB8AC3E}">
        <p14:creationId xmlns:p14="http://schemas.microsoft.com/office/powerpoint/2010/main" val="380957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8257E-99DB-4F84-9401-2938C6F8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راهكنش‌ها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C23F-A4A5-41BC-AC81-E9F5F8AD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4.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تشويق و حمايت از تحقيقات و پروژه‌هاي بومي در حوزه هوش مصنوعي به منظور ساختن راهكارهاي متناسب با نيازهاي خاص كشورهاي اسلامي</a:t>
            </a:r>
          </a:p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5.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پاسخگويي به چالش‌هاي اخلاقي ناشي از كاربرد هوش مصنوعي، از جمله مسائل مربوط به هوش مصنوعي در امور نظامي، حريم خصوصي و حقوق فردي</a:t>
            </a:r>
          </a:p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6.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بهره‌گيري از اجتهاد سنّتي و روش‌هاي فقه پويا در حل چالش‌ها و مسائل هوش مصنوعي، مانند: تعيين مسئوليت اشتباهات هوش مصنوعي، كنترل تأثيرات اجتماعي هوش مصنوعي بر سبك زندگي و تكليف انسان‌ها در برابر استفاده صحيح از هوش مصنوعي </a:t>
            </a:r>
          </a:p>
        </p:txBody>
      </p:sp>
    </p:spTree>
    <p:extLst>
      <p:ext uri="{BB962C8B-B14F-4D97-AF65-F5344CB8AC3E}">
        <p14:creationId xmlns:p14="http://schemas.microsoft.com/office/powerpoint/2010/main" val="189436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8257E-99DB-4F84-9401-2938C6F8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راهكنش‌ها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C23F-A4A5-41BC-AC81-E9F5F8AD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7.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اجتهاد در نحوه استفاده از هوش مصنوعي در تجارت، ماليات، بانكداري، يا سيستم‌هاي اقتصادي بر اساس قواعد فقهي براي جلوگيري از فساد و ربا</a:t>
            </a:r>
          </a:p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8.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اجتهاد در موضوع جمع‌آوري، ذخيره‌سازي و پردازش داده‌هاي شخصي با استفاده از هوش مصنوعي براي تعيين اصول شرعي در اين زمينه</a:t>
            </a:r>
          </a:p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9.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اجتهاد در مورد استفاده از هوش مصنوعي براي تعيين تكليف نظارت، شبيه‌سازي يا تصميم‌گيري در مسائل حسّاس، مانند: بهداشت، ازدواج و ديگر مسائل اجتماعي</a:t>
            </a:r>
          </a:p>
        </p:txBody>
      </p:sp>
    </p:spTree>
    <p:extLst>
      <p:ext uri="{BB962C8B-B14F-4D97-AF65-F5344CB8AC3E}">
        <p14:creationId xmlns:p14="http://schemas.microsoft.com/office/powerpoint/2010/main" val="277193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Vazir YA" panose="020B0503030804020204" pitchFamily="34" charset="-78"/>
              <a:ea typeface="Vazir YA" panose="020B0503030804020204" pitchFamily="34" charset="-78"/>
              <a:cs typeface="Vazir YA" panose="020B0503030804020204" pitchFamily="34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4" y="1673524"/>
            <a:ext cx="3485073" cy="2420504"/>
          </a:xfrm>
        </p:spPr>
        <p:txBody>
          <a:bodyPr>
            <a:normAutofit/>
          </a:bodyPr>
          <a:lstStyle/>
          <a:p>
            <a:pPr algn="r"/>
            <a:r>
              <a:rPr lang="fa-IR" sz="32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نظام راهبري</a:t>
            </a:r>
            <a:br>
              <a:rPr lang="fa-IR" sz="32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</a:br>
            <a:r>
              <a:rPr lang="fa-IR" sz="32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هوش مصنوعي</a:t>
            </a:r>
            <a:br>
              <a:rPr lang="fa-IR" sz="32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</a:br>
            <a:r>
              <a:rPr lang="fa-IR" sz="32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مبتني بر</a:t>
            </a:r>
            <a:br>
              <a:rPr lang="fa-IR" sz="32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</a:br>
            <a:r>
              <a:rPr lang="fa-IR" sz="32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انديشه اسلامي</a:t>
            </a:r>
            <a:endParaRPr lang="en-US" sz="3200" dirty="0">
              <a:latin typeface="Vazir YA" panose="020B0503030804020204" pitchFamily="34" charset="-78"/>
              <a:ea typeface="Vazir YA" panose="020B0503030804020204" pitchFamily="34" charset="-78"/>
              <a:cs typeface="Vazir YA" panose="020B0503030804020204" pitchFamily="34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anchor="b">
            <a:normAutofit/>
          </a:bodyPr>
          <a:lstStyle/>
          <a:p>
            <a:pPr algn="l"/>
            <a:r>
              <a:rPr lang="fa-IR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پيش‌نويس – دي 1403</a:t>
            </a:r>
            <a:endParaRPr lang="en-US" dirty="0">
              <a:latin typeface="Vazir YA" panose="020B0503030804020204" pitchFamily="34" charset="-78"/>
              <a:ea typeface="Vazir YA" panose="020B0503030804020204" pitchFamily="34" charset="-78"/>
              <a:cs typeface="Vazir YA" panose="020B05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8257E-99DB-4F84-9401-2938C6F8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راهكنش‌ها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C23F-A4A5-41BC-AC81-E9F5F8AD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10.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افزودن و اختصاص يك باب فقهي خاصّ براي هوش مصنوعي كه بتواند با بررسي منابع ديني و متناسب با كارشناسي‌هاي تخصّصي، تمام جوانب اين فناوري و تأثيرات آن در زندگي فردي و اجتماعي را در بر بگيرد</a:t>
            </a:r>
          </a:p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11.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تشخيص و تفكيك كاربردهاي حلال و حرام هوش مصنوعي در تمامي زمينه‌ها، مانند: پزشكي، نظامي، تفريحي. به عنوان مثال: تعيين تكليف نسبت به ربات‌هاي انسان‌نماي غيرهمجنس با كاربر</a:t>
            </a:r>
          </a:p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12.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تأسيس شوراهاي عالي و كميته‌هاي فقهي نظارت و مشاوره در امور هوش مصنوعي براي پيگيري و نظارت بر نحوه استفاده از هوش مصنوعي و اطمينان از رعايت اصول فقهي و اخلاقي</a:t>
            </a:r>
          </a:p>
        </p:txBody>
      </p:sp>
    </p:spTree>
    <p:extLst>
      <p:ext uri="{BB962C8B-B14F-4D97-AF65-F5344CB8AC3E}">
        <p14:creationId xmlns:p14="http://schemas.microsoft.com/office/powerpoint/2010/main" val="44485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8257E-99DB-4F84-9401-2938C6F8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راهكنش‌ها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C23F-A4A5-41BC-AC81-E9F5F8AD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13.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برگزاري دوره‌هاي آموزشي، همايش‌ها و پژوهش‌هاي ديني و فقهي هوش مصنوعي در حوزه‌هاي علميه به‌عنوان مركز اصلي تعليم و تربيت اسلامي</a:t>
            </a:r>
          </a:p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14.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حمايت و برنامه‌ريزي براي افزايش پژوهش‌هاي فقهي و اجتهادي مراكز حوزوي در استفاده از هوش مصنوعي در پزشكي، اقتصاد و ديگر حوزه‌هاي اجتماعي و ارائه راهكارهاي مناسب اسلامي</a:t>
            </a:r>
          </a:p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15.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تدوين برنامه‌هاي آموزشي خاصي براي تربيت روحانيون متخصص در حوزه فناوري اطلاعات و هوش مصنوعي كه قادر به فعاليت هم در عرصه علمي و هم در عرصه تبليغ باشند</a:t>
            </a:r>
          </a:p>
        </p:txBody>
      </p:sp>
    </p:spTree>
    <p:extLst>
      <p:ext uri="{BB962C8B-B14F-4D97-AF65-F5344CB8AC3E}">
        <p14:creationId xmlns:p14="http://schemas.microsoft.com/office/powerpoint/2010/main" val="362664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8257E-99DB-4F84-9401-2938C6F8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راهكنش‌ها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C23F-A4A5-41BC-AC81-E9F5F8AD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16.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تأسيس نمايشگاه دائمي هوش مصنوعي در حوزه علميه به‌منظور آشنايي طلاب و اساتيد با تمامي ابزارهاي هوش مصنوعي در جهان و شناخت تاريخچه و مفاهيم اساسي و بنيادين هوش مصنوعي از طريق نمودارها، تصاوير، تابلوها و ماكت‌هاي تجسّمي</a:t>
            </a:r>
          </a:p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17.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مشاوره به نهادهاي حاكميت، از جمله: دولت، در تدوين سياست‌هاي كلان حوزه‌هاي فناوري هوش مصنوعي به‌هدف اين‌كه سياست‌هاي مذكور بر اساس اصول ديني و فقهي تنظيم شود</a:t>
            </a:r>
          </a:p>
        </p:txBody>
      </p:sp>
    </p:spTree>
    <p:extLst>
      <p:ext uri="{BB962C8B-B14F-4D97-AF65-F5344CB8AC3E}">
        <p14:creationId xmlns:p14="http://schemas.microsoft.com/office/powerpoint/2010/main" val="339433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8257E-99DB-4F84-9401-2938C6F8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راهكنش‌ها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C23F-A4A5-41BC-AC81-E9F5F8AD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18.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نظارت حوزه علميه بر روند توسعه و پياده‌سازي فناوري‌هاي هوش مصنوعي در كشور و تأثيرات اجتماعي و اقتصادي آن براي حصول اطمينان از اين‌كه فرآيندهاي مذكور در راستاي منافع عمومي و با رعايت اصول اسلامي صورت پذيرند</a:t>
            </a:r>
          </a:p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19.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تقويت نقش حوزه‌هاي علميه در توليد مدل‌هاي بومي و اسلامي هوش مصنوعي به‌گونه‌اي كه اين مدل‌ها و الگوريتم‌ها با فرهنگ و ارزش‌هاي اسلامي سازگار بوده و كشور را از وابستگي به مدل‌هاي غربي و ضدديني نجات دهند</a:t>
            </a:r>
          </a:p>
        </p:txBody>
      </p:sp>
    </p:spTree>
    <p:extLst>
      <p:ext uri="{BB962C8B-B14F-4D97-AF65-F5344CB8AC3E}">
        <p14:creationId xmlns:p14="http://schemas.microsoft.com/office/powerpoint/2010/main" val="245010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8257E-99DB-4F84-9401-2938C6F8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چشم‌انداز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C23F-A4A5-41BC-AC81-E9F5F8AD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justLow">
              <a:buNone/>
            </a:pP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نظام راهبري پيشنهادي مي‌تواند جامعه‌اي را پيش‌ روي ما ترسيم كند كه از فناوري هوش مصنوعي در راستاي تأمين رفاه عمومي، ارتقاي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كرامت انساني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، تحقق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عدالت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 اجتماعي و اقتصادي و حمايت از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ارزش‌هاي اسلامي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استفاده شود. در اين چشم‌انداز، ايران به عنوان كشوري پيشرو در استفاده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اخلاقي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 و شايسته از هوش مصنوعي شناخته مي‌شود كه همزمان با بهره‌برداري از اين فناوري،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اصول اسلامي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و انساني را در همه ابعاد آن حفظ مي‌كند. با شاخص‌هاي ذيل:</a:t>
            </a:r>
          </a:p>
        </p:txBody>
      </p:sp>
    </p:spTree>
    <p:extLst>
      <p:ext uri="{BB962C8B-B14F-4D97-AF65-F5344CB8AC3E}">
        <p14:creationId xmlns:p14="http://schemas.microsoft.com/office/powerpoint/2010/main" val="24010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8257E-99DB-4F84-9401-2938C6F8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چشم‌انداز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C23F-A4A5-41BC-AC81-E9F5F8AD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1.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كشوري پيشرفته در استفاده اخلاقي از هوش مصنوعي، محصور در چارچوب احكام شرعي اسلامي و رعايت اصول اخلاقي اسلامي</a:t>
            </a:r>
          </a:p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2.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واجد يك زيست‌بوم نوآورانه كه پژوهشگران، شركت‌ها و نهادهاي ايراني در حوزه هوش مصنوعي به توسعه راهكارهاي بومي و اسلامي پرداخته و از خودكفايي در اين حوزه بهره‌مند مي‌شوند</a:t>
            </a:r>
          </a:p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3.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قادر به استفاده از هوش مصنوعي در تقويت امنيت ملي و مقابله با تهديدات سايبري، اقتصادي و نظامي، ضمن رعايت اصول امنيت عمومي و اخلاقي</a:t>
            </a:r>
          </a:p>
        </p:txBody>
      </p:sp>
    </p:spTree>
    <p:extLst>
      <p:ext uri="{BB962C8B-B14F-4D97-AF65-F5344CB8AC3E}">
        <p14:creationId xmlns:p14="http://schemas.microsoft.com/office/powerpoint/2010/main" val="294766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Vazir YA" panose="020B0503030804020204" pitchFamily="34" charset="-78"/>
              <a:ea typeface="Vazir YA" panose="020B0503030804020204" pitchFamily="34" charset="-78"/>
              <a:cs typeface="Vazir YA" panose="020B0503030804020204" pitchFamily="34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4" y="1673524"/>
            <a:ext cx="3485073" cy="2420504"/>
          </a:xfrm>
        </p:spPr>
        <p:txBody>
          <a:bodyPr anchor="t">
            <a:normAutofit/>
          </a:bodyPr>
          <a:lstStyle/>
          <a:p>
            <a:pPr algn="r">
              <a:lnSpc>
                <a:spcPct val="150000"/>
              </a:lnSpc>
            </a:pPr>
            <a:r>
              <a:rPr lang="fa-IR" sz="32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ستاد راهبري</a:t>
            </a:r>
            <a:br>
              <a:rPr lang="fa-IR" sz="32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</a:br>
            <a:r>
              <a:rPr lang="fa-IR" sz="32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فناوري‌هاي هوشمند</a:t>
            </a:r>
            <a:br>
              <a:rPr lang="fa-IR" sz="32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</a:br>
            <a:r>
              <a:rPr lang="fa-IR" sz="32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حوزه‌هاي علميه</a:t>
            </a:r>
            <a:endParaRPr lang="en-US" sz="3200" dirty="0">
              <a:latin typeface="Vazir YA" panose="020B0503030804020204" pitchFamily="34" charset="-78"/>
              <a:ea typeface="Vazir YA" panose="020B0503030804020204" pitchFamily="34" charset="-78"/>
              <a:cs typeface="Vazir YA" panose="020B0503030804020204" pitchFamily="34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anchor="b">
            <a:normAutofit/>
          </a:bodyPr>
          <a:lstStyle/>
          <a:p>
            <a:pPr algn="l"/>
            <a:r>
              <a:rPr lang="fa-IR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دي 1403</a:t>
            </a:r>
            <a:endParaRPr lang="en-US" dirty="0">
              <a:latin typeface="Vazir YA" panose="020B0503030804020204" pitchFamily="34" charset="-78"/>
              <a:ea typeface="Vazir YA" panose="020B0503030804020204" pitchFamily="34" charset="-78"/>
              <a:cs typeface="Vazir YA" panose="020B05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934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Vazir YA" panose="020B0503030804020204" pitchFamily="34" charset="-78"/>
              <a:ea typeface="Vazir YA" panose="020B0503030804020204" pitchFamily="34" charset="-78"/>
              <a:cs typeface="Vazir YA" panose="020B0503030804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8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fa-IR" sz="40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مندرجات سند</a:t>
            </a:r>
            <a:endParaRPr lang="en-US" sz="4000" dirty="0">
              <a:latin typeface="Vazir YA" panose="020B0503030804020204" pitchFamily="34" charset="-78"/>
              <a:ea typeface="Vazir YA" panose="020B0503030804020204" pitchFamily="34" charset="-78"/>
              <a:cs typeface="Vazir YA" panose="020B0503030804020204" pitchFamily="34" charset="-78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51"/>
            <a:ext cx="4403596" cy="4058751"/>
          </a:xfrm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fa-IR" sz="24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مقدمه</a:t>
            </a:r>
          </a:p>
          <a:p>
            <a:pPr marL="36900" indent="0">
              <a:buNone/>
            </a:pPr>
            <a:r>
              <a:rPr lang="fa-IR" sz="24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هدف</a:t>
            </a:r>
          </a:p>
          <a:p>
            <a:pPr marL="36900" indent="0">
              <a:buNone/>
            </a:pPr>
            <a:r>
              <a:rPr lang="fa-IR" sz="24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اصطلاحات</a:t>
            </a:r>
          </a:p>
          <a:p>
            <a:pPr marL="36900" indent="0">
              <a:buNone/>
            </a:pPr>
            <a:r>
              <a:rPr lang="fa-IR" sz="24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اصول اساسي</a:t>
            </a:r>
          </a:p>
          <a:p>
            <a:pPr marL="36900" indent="0">
              <a:buNone/>
            </a:pPr>
            <a:r>
              <a:rPr lang="fa-IR" sz="24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راهبردها</a:t>
            </a:r>
          </a:p>
          <a:p>
            <a:pPr marL="36900" indent="0">
              <a:buNone/>
            </a:pPr>
            <a:r>
              <a:rPr lang="fa-IR" sz="24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راهكنش‌ها</a:t>
            </a:r>
          </a:p>
          <a:p>
            <a:pPr marL="36900" indent="0">
              <a:buNone/>
            </a:pPr>
            <a:r>
              <a:rPr lang="fa-IR" sz="24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چشم‌انداز</a:t>
            </a:r>
            <a:endParaRPr lang="en-US" sz="2400" dirty="0">
              <a:latin typeface="Vazir YA" panose="020B0503030804020204" pitchFamily="34" charset="-78"/>
              <a:ea typeface="Vazir YA" panose="020B0503030804020204" pitchFamily="34" charset="-78"/>
              <a:cs typeface="Vazir YA" panose="020B05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8257E-99DB-4F84-9401-2938C6F8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مقدمه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C23F-A4A5-41BC-AC81-E9F5F8AD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900" indent="0" algn="justLow">
              <a:buNone/>
            </a:pP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اسلام همواره با اتكا به انديشه مترقّي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كلامي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 خود در فهم هويّت جهان هستي و بر اساس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فقه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 و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اجتهادي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 پويا براي درك صحيح كلام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شارع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 مقدّس بهترين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تفسير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 از انسان و رشد مادي و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معنوي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 او ارائه كرده است. با پيدايش فناوري تازه‌اي با عنوان هوش مصنوعي كه از مهم‌ترين و تأثيرگذارترين عرصه‌هاي فناوري در عصر حاضر شناخته مي‌شود ضرورت دارد تا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حوزه‌هاي علميه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در راستاي عمل به مسئوليت اجتماعي و فرهنگي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روحانيت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، نقش بنيادين علمي و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فقهي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 خود را در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تفسير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 اين ابزار نوين و تعيين مرزها، چارچوب و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حدود شرعي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و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اخلاقي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 بهره‌برداري از آن، در قالب يك نظام راهبري مبتني بر انديشه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اسلامي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 ارائه نمايند. </a:t>
            </a:r>
          </a:p>
        </p:txBody>
      </p:sp>
    </p:spTree>
    <p:extLst>
      <p:ext uri="{BB962C8B-B14F-4D97-AF65-F5344CB8AC3E}">
        <p14:creationId xmlns:p14="http://schemas.microsoft.com/office/powerpoint/2010/main" val="299509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8257E-99DB-4F84-9401-2938C6F8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هدف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C23F-A4A5-41BC-AC81-E9F5F8AD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900" indent="0" algn="justLow">
              <a:buNone/>
            </a:pP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با توجه به مباني و ارزش‌هاي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دين اسلام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كه هدفي را جز شكوفايي انسان در ابعاد مختلف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معنوي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 و مادي تعقيب نمي‌كند، استفاده از هر ابزار و فناوري بايد هم‌راستا با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اصول اخلاقي اسلامي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و در مسير رشد و ارتقاي هويّت انساني، عدالت اجتماعي و حفظ كرامت انسان‌ها باشد. اين نظام راهبري به دنبال اين است كه با تأكيد بر انديشه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اسلامي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، اصول راهبري هوش مصنوعي را در چارچوب باورها و ارزش‌هاي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ديني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،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اخلاقي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 و اجتماعي ايران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اسلامي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 تدوين كند؛ چارچوبي كه در آن بهره‌مندي از فناوري‌هاي مبتني بر هوش مصنوعي در راستاي </a:t>
            </a: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خير و صلاح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بشر صورت گيرد.</a:t>
            </a:r>
          </a:p>
        </p:txBody>
      </p:sp>
    </p:spTree>
    <p:extLst>
      <p:ext uri="{BB962C8B-B14F-4D97-AF65-F5344CB8AC3E}">
        <p14:creationId xmlns:p14="http://schemas.microsoft.com/office/powerpoint/2010/main" val="105771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8257E-99DB-4F84-9401-2938C6F8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اصطلاحات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C23F-A4A5-41BC-AC81-E9F5F8AD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هوش مصنوعي (هومَص):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هر موجود غيرزنده كه قادر به عملكردي مشابه ذهن انسان باشد، مانند: يادگيري، استدلال و تصميم‌گيري.</a:t>
            </a:r>
          </a:p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فناوري: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هر ابزار و سامانه ساخته دست بشر كه به منظور تسهيل زندگي در دنيا و دستيابي به اهداف خاصي طراحي و توسعه يافته باشد.</a:t>
            </a:r>
          </a:p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انديشه اسلامي: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مجموعه‌اي از اصول و قوانين مبتني بر «قرآن، سنت، اجماع و عقل» كه در سه حوزه: «باورها و اعتقادات، احكام شرعي و مكارم اخلاقي» رابطه فرد مسلمان را با «خدا، خود و ديگران» هدايت و راهبري مي‌كند.</a:t>
            </a:r>
          </a:p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نظام راهبري: </a:t>
            </a: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مجموعه نظم‌يافته و منسجمي از ضوابط و اصول اساسي رفتار در حوزه و قلمرويي خاصّ و معيّن كه با هدف يكسان‌سازي و همسوكردن نحوه مواجهه اركان يك نظام اجتماعي با موضوع مورد نظر به تفاهم برسد.</a:t>
            </a:r>
          </a:p>
          <a:p>
            <a:pPr algn="justLow">
              <a:buFont typeface="Wingdings" panose="05000000000000000000" pitchFamily="2" charset="2"/>
              <a:buChar char=""/>
            </a:pPr>
            <a:endParaRPr lang="fa-IR" sz="2800" dirty="0">
              <a:latin typeface="Vazir YA" panose="020B0503030804020204" pitchFamily="34" charset="-78"/>
              <a:ea typeface="Vazir YA" panose="020B0503030804020204" pitchFamily="34" charset="-78"/>
              <a:cs typeface="Vazir YA" panose="020B05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459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8257E-99DB-4F84-9401-2938C6F8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اصول اساسي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C23F-A4A5-41BC-AC81-E9F5F8AD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رضايت پروردگار</a:t>
            </a:r>
          </a:p>
          <a:p>
            <a:pPr marL="36900" indent="0" algn="justLow">
              <a:buNone/>
            </a:pP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هوش مصنوعي به عنوان دست‌سازه‌اي بشري صرفاً بايد در راستاي عبوديّت و پرستش خداي متعال و جلب رضايت او و در مسير هدايت توسعه يابد. استفاده از هوش مصنوعي نبايد با انكار توحيد و نفي عبوديّت انسان همراه باشد و موجب ضلالت بشر گردد.</a:t>
            </a:r>
          </a:p>
        </p:txBody>
      </p:sp>
    </p:spTree>
    <p:extLst>
      <p:ext uri="{BB962C8B-B14F-4D97-AF65-F5344CB8AC3E}">
        <p14:creationId xmlns:p14="http://schemas.microsoft.com/office/powerpoint/2010/main" val="241169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8257E-99DB-4F84-9401-2938C6F8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اصول اساسي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C23F-A4A5-41BC-AC81-E9F5F8AD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خير عمومي</a:t>
            </a:r>
          </a:p>
          <a:p>
            <a:pPr marL="36900" indent="0" algn="justLow">
              <a:buNone/>
            </a:pP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استفاده از هوش مصنوعي بايد بر اساس خدمت به مردم و ارتقاي رفاه جمعي صورت گيرد. تمامي دستاوردها و پيشرفت‌هاي فناوري بايد در جهت بهبود زندگي همه انسان‌ها، تحقق عدالت اجتماعي و تأمين منافع عمومي بشر باشد.</a:t>
            </a:r>
          </a:p>
        </p:txBody>
      </p:sp>
    </p:spTree>
    <p:extLst>
      <p:ext uri="{BB962C8B-B14F-4D97-AF65-F5344CB8AC3E}">
        <p14:creationId xmlns:p14="http://schemas.microsoft.com/office/powerpoint/2010/main" val="230220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8257E-99DB-4F84-9401-2938C6F8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اصول اساسي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C23F-A4A5-41BC-AC81-E9F5F8AD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>
              <a:buFont typeface="Wingdings" panose="05000000000000000000" pitchFamily="2" charset="2"/>
              <a:buChar char=""/>
            </a:pPr>
            <a:r>
              <a:rPr lang="fa-IR" sz="2800" dirty="0">
                <a:solidFill>
                  <a:schemeClr val="accent1"/>
                </a:solidFill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كرامت انسان</a:t>
            </a:r>
          </a:p>
          <a:p>
            <a:pPr marL="36900" indent="0" algn="justLow">
              <a:buNone/>
            </a:pPr>
            <a:r>
              <a:rPr lang="fa-IR" sz="2800" dirty="0">
                <a:latin typeface="Vazir YA" panose="020B0503030804020204" pitchFamily="34" charset="-78"/>
                <a:ea typeface="Vazir YA" panose="020B0503030804020204" pitchFamily="34" charset="-78"/>
                <a:cs typeface="Vazir YA" panose="020B0503030804020204" pitchFamily="34" charset="-78"/>
              </a:rPr>
              <a:t>هوش مصنوعي بايد در راستاي حفظ كرامت انسان پيش رود. استفاده از هوش مصنوعي نبايد منجر به نقض كرامت، ارزش و هويّت انساني، در ابعاد شخصي، اجتماعي يا اخلاقي گردد.</a:t>
            </a:r>
          </a:p>
        </p:txBody>
      </p:sp>
    </p:spTree>
    <p:extLst>
      <p:ext uri="{BB962C8B-B14F-4D97-AF65-F5344CB8AC3E}">
        <p14:creationId xmlns:p14="http://schemas.microsoft.com/office/powerpoint/2010/main" val="133608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{8FECADD1-D08A-427B-A947-FA14C74E20DD}tf55705232_win32</Template>
  <TotalTime>0</TotalTime>
  <Words>1697</Words>
  <Application>Microsoft Office PowerPoint</Application>
  <PresentationFormat>Widescreen</PresentationFormat>
  <Paragraphs>86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Besmellah 2</vt:lpstr>
      <vt:lpstr>Calibri</vt:lpstr>
      <vt:lpstr>Goudy Old Style</vt:lpstr>
      <vt:lpstr>Vazir YA</vt:lpstr>
      <vt:lpstr>Wingdings</vt:lpstr>
      <vt:lpstr>Wingdings 2</vt:lpstr>
      <vt:lpstr>SlateVTI</vt:lpstr>
      <vt:lpstr>a</vt:lpstr>
      <vt:lpstr>نظام راهبري هوش مصنوعي مبتني بر انديشه اسلامي</vt:lpstr>
      <vt:lpstr>مندرجات سند</vt:lpstr>
      <vt:lpstr>مقدمه</vt:lpstr>
      <vt:lpstr>هدف</vt:lpstr>
      <vt:lpstr>اصطلاحات</vt:lpstr>
      <vt:lpstr>اصول اساسي</vt:lpstr>
      <vt:lpstr>اصول اساسي</vt:lpstr>
      <vt:lpstr>اصول اساسي</vt:lpstr>
      <vt:lpstr>اصول اساسي</vt:lpstr>
      <vt:lpstr>اصول اساسي</vt:lpstr>
      <vt:lpstr>اصول اساسي</vt:lpstr>
      <vt:lpstr>اصول اساسي</vt:lpstr>
      <vt:lpstr>اصول اساسي</vt:lpstr>
      <vt:lpstr>راهبردها</vt:lpstr>
      <vt:lpstr>راهبردها</vt:lpstr>
      <vt:lpstr>راهكنش‌ها</vt:lpstr>
      <vt:lpstr>راهكنش‌ها</vt:lpstr>
      <vt:lpstr>راهكنش‌ها</vt:lpstr>
      <vt:lpstr>راهكنش‌ها</vt:lpstr>
      <vt:lpstr>راهكنش‌ها</vt:lpstr>
      <vt:lpstr>راهكنش‌ها</vt:lpstr>
      <vt:lpstr>راهكنش‌ها</vt:lpstr>
      <vt:lpstr>چشم‌انداز</vt:lpstr>
      <vt:lpstr>چشم‌انداز</vt:lpstr>
      <vt:lpstr>ستاد راهبري فناوري‌هاي هوشمند حوزه‌هاي علميه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2024-12-28T23:33:38Z</dcterms:created>
  <dcterms:modified xsi:type="dcterms:W3CDTF">2024-12-29T00:25:24Z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