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303" r:id="rId4"/>
    <p:sldId id="262" r:id="rId5"/>
    <p:sldId id="263" r:id="rId6"/>
    <p:sldId id="264" r:id="rId7"/>
    <p:sldId id="265" r:id="rId8"/>
    <p:sldId id="266" r:id="rId9"/>
    <p:sldId id="267" r:id="rId10"/>
    <p:sldId id="302" r:id="rId11"/>
    <p:sldId id="268" r:id="rId12"/>
    <p:sldId id="304" r:id="rId13"/>
    <p:sldId id="306" r:id="rId14"/>
    <p:sldId id="305" r:id="rId15"/>
    <p:sldId id="307" r:id="rId16"/>
    <p:sldId id="309" r:id="rId17"/>
    <p:sldId id="269" r:id="rId18"/>
    <p:sldId id="310" r:id="rId19"/>
    <p:sldId id="270" r:id="rId20"/>
    <p:sldId id="323" r:id="rId21"/>
    <p:sldId id="271"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4" r:id="rId35"/>
    <p:sldId id="325" r:id="rId36"/>
    <p:sldId id="326" r:id="rId37"/>
    <p:sldId id="329" r:id="rId38"/>
    <p:sldId id="330" r:id="rId39"/>
    <p:sldId id="331" r:id="rId40"/>
    <p:sldId id="332" r:id="rId41"/>
    <p:sldId id="333" r:id="rId42"/>
    <p:sldId id="328" r:id="rId43"/>
    <p:sldId id="327" r:id="rId44"/>
    <p:sldId id="334" r:id="rId45"/>
    <p:sldId id="335" r:id="rId46"/>
    <p:sldId id="336" r:id="rId47"/>
    <p:sldId id="337" r:id="rId48"/>
    <p:sldId id="338" r:id="rId49"/>
    <p:sldId id="339" r:id="rId50"/>
    <p:sldId id="272" r:id="rId51"/>
    <p:sldId id="273" r:id="rId52"/>
    <p:sldId id="340" r:id="rId53"/>
    <p:sldId id="274" r:id="rId54"/>
    <p:sldId id="275" r:id="rId55"/>
    <p:sldId id="341" r:id="rId56"/>
    <p:sldId id="342" r:id="rId57"/>
    <p:sldId id="343" r:id="rId58"/>
    <p:sldId id="344" r:id="rId59"/>
    <p:sldId id="345" r:id="rId60"/>
    <p:sldId id="346" r:id="rId61"/>
    <p:sldId id="276" r:id="rId62"/>
    <p:sldId id="347" r:id="rId63"/>
    <p:sldId id="348" r:id="rId64"/>
    <p:sldId id="349" r:id="rId65"/>
    <p:sldId id="277" r:id="rId66"/>
    <p:sldId id="350" r:id="rId67"/>
    <p:sldId id="351" r:id="rId68"/>
    <p:sldId id="352" r:id="rId69"/>
    <p:sldId id="353" r:id="rId70"/>
    <p:sldId id="354" r:id="rId71"/>
    <p:sldId id="355" r:id="rId72"/>
    <p:sldId id="356" r:id="rId73"/>
    <p:sldId id="357" r:id="rId74"/>
    <p:sldId id="278" r:id="rId75"/>
    <p:sldId id="358" r:id="rId76"/>
    <p:sldId id="359" r:id="rId77"/>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0" d="100"/>
          <a:sy n="120"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98CA85-E8C7-4F6D-BF47-FD49204DB8AB}" type="doc">
      <dgm:prSet loTypeId="urn:microsoft.com/office/officeart/2005/8/layout/orgChart1" loCatId="hierarchy" qsTypeId="urn:microsoft.com/office/officeart/2005/8/quickstyle/simple3" qsCatId="simple" csTypeId="urn:microsoft.com/office/officeart/2005/8/colors/colorful5" csCatId="colorful" phldr="1"/>
      <dgm:spPr/>
      <dgm:t>
        <a:bodyPr/>
        <a:lstStyle/>
        <a:p>
          <a:pPr rtl="1"/>
          <a:endParaRPr lang="fa-IR"/>
        </a:p>
      </dgm:t>
    </dgm:pt>
    <dgm:pt modelId="{6A8CA7B7-516D-4C33-9DF3-682D7AACA53B}">
      <dgm:prSet phldrT="[Text]">
        <dgm:style>
          <a:lnRef idx="2">
            <a:schemeClr val="accent5">
              <a:shade val="50000"/>
            </a:schemeClr>
          </a:lnRef>
          <a:fillRef idx="1">
            <a:schemeClr val="accent5"/>
          </a:fillRef>
          <a:effectRef idx="0">
            <a:schemeClr val="accent5"/>
          </a:effectRef>
          <a:fontRef idx="minor">
            <a:schemeClr val="lt1"/>
          </a:fontRef>
        </dgm:style>
      </dgm:prSet>
      <dgm:spPr/>
      <dgm:t>
        <a:bodyPr/>
        <a:lstStyle/>
        <a:p>
          <a:pPr rtl="1"/>
          <a:r>
            <a:rPr lang="fa-IR" dirty="0">
              <a:cs typeface="Titr" panose="00000700000000000000" pitchFamily="2" charset="-78"/>
            </a:rPr>
            <a:t>فرماندهي قرارگاه سايبري مسجد مقدّس جمكران</a:t>
          </a:r>
        </a:p>
      </dgm:t>
    </dgm:pt>
    <dgm:pt modelId="{7FF752E7-6D46-44CC-887E-2DF833EF8385}" type="parTrans" cxnId="{C3EDF383-1EFA-41AB-9AE5-674E0744C888}">
      <dgm:prSet/>
      <dgm:spPr/>
      <dgm:t>
        <a:bodyPr/>
        <a:lstStyle/>
        <a:p>
          <a:pPr rtl="1"/>
          <a:endParaRPr lang="fa-IR">
            <a:cs typeface="Titr" panose="00000700000000000000" pitchFamily="2" charset="-78"/>
          </a:endParaRPr>
        </a:p>
      </dgm:t>
    </dgm:pt>
    <dgm:pt modelId="{C783E6EC-2620-4D96-92C7-F22546D0C9C1}" type="sibTrans" cxnId="{C3EDF383-1EFA-41AB-9AE5-674E0744C888}">
      <dgm:prSet/>
      <dgm:spPr/>
      <dgm:t>
        <a:bodyPr/>
        <a:lstStyle/>
        <a:p>
          <a:pPr rtl="1"/>
          <a:endParaRPr lang="fa-IR">
            <a:cs typeface="Titr" panose="00000700000000000000" pitchFamily="2" charset="-78"/>
          </a:endParaRPr>
        </a:p>
      </dgm:t>
    </dgm:pt>
    <dgm:pt modelId="{661C5F16-8535-4C4A-88B9-A74BF6A880E1}" type="asst">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pPr rtl="1"/>
          <a:r>
            <a:rPr lang="fa-IR" dirty="0">
              <a:cs typeface="Titr" panose="00000700000000000000" pitchFamily="2" charset="-78"/>
            </a:rPr>
            <a:t>شوراي عالي تصميم‌گيري</a:t>
          </a:r>
        </a:p>
      </dgm:t>
    </dgm:pt>
    <dgm:pt modelId="{7B296CBE-EC24-4B1C-9EEF-1A1137F2A823}" type="parTrans" cxnId="{C51140FC-81B6-4B3A-9151-C0D5BFFC5E22}">
      <dgm:prSet/>
      <dgm:spPr/>
      <dgm:t>
        <a:bodyPr/>
        <a:lstStyle/>
        <a:p>
          <a:pPr rtl="1"/>
          <a:endParaRPr lang="fa-IR">
            <a:cs typeface="Titr" panose="00000700000000000000" pitchFamily="2" charset="-78"/>
          </a:endParaRPr>
        </a:p>
      </dgm:t>
    </dgm:pt>
    <dgm:pt modelId="{14A72917-B532-4425-9746-958751890FE8}" type="sibTrans" cxnId="{C51140FC-81B6-4B3A-9151-C0D5BFFC5E22}">
      <dgm:prSet/>
      <dgm:spPr/>
      <dgm:t>
        <a:bodyPr/>
        <a:lstStyle/>
        <a:p>
          <a:pPr rtl="1"/>
          <a:endParaRPr lang="fa-IR">
            <a:cs typeface="Titr" panose="00000700000000000000" pitchFamily="2" charset="-78"/>
          </a:endParaRPr>
        </a:p>
      </dgm:t>
    </dgm:pt>
    <dgm:pt modelId="{DDD729DF-C2A5-4AA6-A952-CA0D7D66389E}">
      <dgm:prSet phldrT="[Text]">
        <dgm:style>
          <a:lnRef idx="1">
            <a:schemeClr val="accent4"/>
          </a:lnRef>
          <a:fillRef idx="2">
            <a:schemeClr val="accent4"/>
          </a:fillRef>
          <a:effectRef idx="1">
            <a:schemeClr val="accent4"/>
          </a:effectRef>
          <a:fontRef idx="minor">
            <a:schemeClr val="dk1"/>
          </a:fontRef>
        </dgm:style>
      </dgm:prSet>
      <dgm:spPr/>
      <dgm:t>
        <a:bodyPr/>
        <a:lstStyle/>
        <a:p>
          <a:pPr rtl="1"/>
          <a:r>
            <a:rPr lang="fa-IR" dirty="0">
              <a:cs typeface="Titr" panose="00000700000000000000" pitchFamily="2" charset="-78"/>
            </a:rPr>
            <a:t>معاونت عمليات فني و مهندسي</a:t>
          </a:r>
        </a:p>
      </dgm:t>
    </dgm:pt>
    <dgm:pt modelId="{1F09D919-E1A4-44E9-9951-DD2F5FD98995}" type="parTrans" cxnId="{FF207A5E-B8AA-44D2-90A3-722F5EE68742}">
      <dgm:prSet/>
      <dgm:spPr/>
      <dgm:t>
        <a:bodyPr/>
        <a:lstStyle/>
        <a:p>
          <a:pPr rtl="1"/>
          <a:endParaRPr lang="fa-IR">
            <a:cs typeface="Titr" panose="00000700000000000000" pitchFamily="2" charset="-78"/>
          </a:endParaRPr>
        </a:p>
      </dgm:t>
    </dgm:pt>
    <dgm:pt modelId="{0593E922-94EC-4953-BD30-37A6BEF0E78C}" type="sibTrans" cxnId="{FF207A5E-B8AA-44D2-90A3-722F5EE68742}">
      <dgm:prSet/>
      <dgm:spPr/>
      <dgm:t>
        <a:bodyPr/>
        <a:lstStyle/>
        <a:p>
          <a:pPr rtl="1"/>
          <a:endParaRPr lang="fa-IR">
            <a:cs typeface="Titr" panose="00000700000000000000" pitchFamily="2" charset="-78"/>
          </a:endParaRPr>
        </a:p>
      </dgm:t>
    </dgm:pt>
    <dgm:pt modelId="{CCB280BC-AF7F-4219-BE7D-B314C4E83A83}">
      <dgm:prSet phldrT="[Text]">
        <dgm:style>
          <a:lnRef idx="1">
            <a:schemeClr val="accent6"/>
          </a:lnRef>
          <a:fillRef idx="2">
            <a:schemeClr val="accent6"/>
          </a:fillRef>
          <a:effectRef idx="1">
            <a:schemeClr val="accent6"/>
          </a:effectRef>
          <a:fontRef idx="minor">
            <a:schemeClr val="dk1"/>
          </a:fontRef>
        </dgm:style>
      </dgm:prSet>
      <dgm:spPr/>
      <dgm:t>
        <a:bodyPr/>
        <a:lstStyle/>
        <a:p>
          <a:pPr rtl="1"/>
          <a:r>
            <a:rPr lang="fa-IR" dirty="0">
              <a:cs typeface="Titr" panose="00000700000000000000" pitchFamily="2" charset="-78"/>
            </a:rPr>
            <a:t>معاونت اطلاعات و داده‌پردازي</a:t>
          </a:r>
        </a:p>
      </dgm:t>
    </dgm:pt>
    <dgm:pt modelId="{2EF7EA04-C02F-435E-BEDD-53337D352681}" type="parTrans" cxnId="{1899FA6A-87E1-4AA2-9A71-D3EF3B7944CD}">
      <dgm:prSet/>
      <dgm:spPr/>
      <dgm:t>
        <a:bodyPr/>
        <a:lstStyle/>
        <a:p>
          <a:pPr rtl="1"/>
          <a:endParaRPr lang="fa-IR">
            <a:cs typeface="Titr" panose="00000700000000000000" pitchFamily="2" charset="-78"/>
          </a:endParaRPr>
        </a:p>
      </dgm:t>
    </dgm:pt>
    <dgm:pt modelId="{D12E8F6C-5987-4706-A4EE-B4B6F52EF1A1}" type="sibTrans" cxnId="{1899FA6A-87E1-4AA2-9A71-D3EF3B7944CD}">
      <dgm:prSet/>
      <dgm:spPr/>
      <dgm:t>
        <a:bodyPr/>
        <a:lstStyle/>
        <a:p>
          <a:pPr rtl="1"/>
          <a:endParaRPr lang="fa-IR">
            <a:cs typeface="Titr" panose="00000700000000000000" pitchFamily="2" charset="-78"/>
          </a:endParaRPr>
        </a:p>
      </dgm:t>
    </dgm:pt>
    <dgm:pt modelId="{F7064747-5399-4314-B280-5C287E8E8A01}">
      <dgm:prSet phldrT="[Text]">
        <dgm:style>
          <a:lnRef idx="1">
            <a:schemeClr val="accent5"/>
          </a:lnRef>
          <a:fillRef idx="2">
            <a:schemeClr val="accent5"/>
          </a:fillRef>
          <a:effectRef idx="1">
            <a:schemeClr val="accent5"/>
          </a:effectRef>
          <a:fontRef idx="minor">
            <a:schemeClr val="dk1"/>
          </a:fontRef>
        </dgm:style>
      </dgm:prSet>
      <dgm:spPr/>
      <dgm:t>
        <a:bodyPr/>
        <a:lstStyle/>
        <a:p>
          <a:pPr rtl="1"/>
          <a:r>
            <a:rPr lang="fa-IR" dirty="0">
              <a:cs typeface="Titr" panose="00000700000000000000" pitchFamily="2" charset="-78"/>
            </a:rPr>
            <a:t>معاونت حفاظت داخلي قرارگاه</a:t>
          </a:r>
        </a:p>
      </dgm:t>
    </dgm:pt>
    <dgm:pt modelId="{26307F5A-B62A-49F6-9811-136D399F3FD2}" type="parTrans" cxnId="{F5DDA37C-D8D6-4083-B721-0C46099AFB27}">
      <dgm:prSet/>
      <dgm:spPr/>
      <dgm:t>
        <a:bodyPr/>
        <a:lstStyle/>
        <a:p>
          <a:pPr rtl="1"/>
          <a:endParaRPr lang="fa-IR">
            <a:cs typeface="Titr" panose="00000700000000000000" pitchFamily="2" charset="-78"/>
          </a:endParaRPr>
        </a:p>
      </dgm:t>
    </dgm:pt>
    <dgm:pt modelId="{8CB8E533-49FD-4B71-9DCB-55493001D021}" type="sibTrans" cxnId="{F5DDA37C-D8D6-4083-B721-0C46099AFB27}">
      <dgm:prSet/>
      <dgm:spPr/>
      <dgm:t>
        <a:bodyPr/>
        <a:lstStyle/>
        <a:p>
          <a:pPr rtl="1"/>
          <a:endParaRPr lang="fa-IR">
            <a:cs typeface="Titr" panose="00000700000000000000" pitchFamily="2" charset="-78"/>
          </a:endParaRPr>
        </a:p>
      </dgm:t>
    </dgm:pt>
    <dgm:pt modelId="{DE57B498-9798-46B0-992D-B990A3E9FA33}">
      <dgm:prSet phldrT="[Text]">
        <dgm:style>
          <a:lnRef idx="1">
            <a:schemeClr val="accent2"/>
          </a:lnRef>
          <a:fillRef idx="2">
            <a:schemeClr val="accent2"/>
          </a:fillRef>
          <a:effectRef idx="1">
            <a:schemeClr val="accent2"/>
          </a:effectRef>
          <a:fontRef idx="minor">
            <a:schemeClr val="dk1"/>
          </a:fontRef>
        </dgm:style>
      </dgm:prSet>
      <dgm:spPr/>
      <dgm:t>
        <a:bodyPr/>
        <a:lstStyle/>
        <a:p>
          <a:pPr rtl="1"/>
          <a:r>
            <a:rPr lang="fa-IR" dirty="0">
              <a:cs typeface="Titr" panose="00000700000000000000" pitchFamily="2" charset="-78"/>
            </a:rPr>
            <a:t>معاونت حقوقي</a:t>
          </a:r>
        </a:p>
      </dgm:t>
    </dgm:pt>
    <dgm:pt modelId="{DA906B8D-5AA7-45B8-B791-F7623162B48A}" type="parTrans" cxnId="{F38FAE78-DBF6-4928-A994-7267F9B82984}">
      <dgm:prSet/>
      <dgm:spPr/>
      <dgm:t>
        <a:bodyPr/>
        <a:lstStyle/>
        <a:p>
          <a:pPr rtl="1"/>
          <a:endParaRPr lang="fa-IR"/>
        </a:p>
      </dgm:t>
    </dgm:pt>
    <dgm:pt modelId="{5A2EBA22-B23F-42F9-B1B9-C3F4CA7D7C79}" type="sibTrans" cxnId="{F38FAE78-DBF6-4928-A994-7267F9B82984}">
      <dgm:prSet/>
      <dgm:spPr/>
      <dgm:t>
        <a:bodyPr/>
        <a:lstStyle/>
        <a:p>
          <a:pPr rtl="1"/>
          <a:endParaRPr lang="fa-IR"/>
        </a:p>
      </dgm:t>
    </dgm:pt>
    <dgm:pt modelId="{D0CC316B-9E18-49FF-BAC4-9C47201BD9B7}">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fa-IR" dirty="0">
              <a:cs typeface="Titr" panose="00000700000000000000" pitchFamily="2" charset="-78"/>
            </a:rPr>
            <a:t>معاونت ارتباطات و رسانه</a:t>
          </a:r>
        </a:p>
      </dgm:t>
    </dgm:pt>
    <dgm:pt modelId="{D9C7E115-7E3A-4753-8444-E1AFEDCE4BC1}" type="parTrans" cxnId="{CE9F882B-0AB6-465A-BCAD-F1D1FFD8DEF4}">
      <dgm:prSet/>
      <dgm:spPr/>
      <dgm:t>
        <a:bodyPr/>
        <a:lstStyle/>
        <a:p>
          <a:pPr rtl="1"/>
          <a:endParaRPr lang="fa-IR"/>
        </a:p>
      </dgm:t>
    </dgm:pt>
    <dgm:pt modelId="{ABEDE0FD-0E42-4D63-8C2F-A913626E6137}" type="sibTrans" cxnId="{CE9F882B-0AB6-465A-BCAD-F1D1FFD8DEF4}">
      <dgm:prSet/>
      <dgm:spPr/>
      <dgm:t>
        <a:bodyPr/>
        <a:lstStyle/>
        <a:p>
          <a:pPr rtl="1"/>
          <a:endParaRPr lang="fa-IR"/>
        </a:p>
      </dgm:t>
    </dgm:pt>
    <dgm:pt modelId="{245C3AD0-90BC-4784-AAA3-681BB85C0E2B}" type="pres">
      <dgm:prSet presAssocID="{1098CA85-E8C7-4F6D-BF47-FD49204DB8AB}" presName="hierChild1" presStyleCnt="0">
        <dgm:presLayoutVars>
          <dgm:orgChart val="1"/>
          <dgm:chPref val="1"/>
          <dgm:dir/>
          <dgm:animOne val="branch"/>
          <dgm:animLvl val="lvl"/>
          <dgm:resizeHandles/>
        </dgm:presLayoutVars>
      </dgm:prSet>
      <dgm:spPr/>
    </dgm:pt>
    <dgm:pt modelId="{8A12388F-FD4D-430F-8F4D-226EE139B4BE}" type="pres">
      <dgm:prSet presAssocID="{6A8CA7B7-516D-4C33-9DF3-682D7AACA53B}" presName="hierRoot1" presStyleCnt="0">
        <dgm:presLayoutVars>
          <dgm:hierBranch val="init"/>
        </dgm:presLayoutVars>
      </dgm:prSet>
      <dgm:spPr/>
    </dgm:pt>
    <dgm:pt modelId="{5DF68C82-A29D-41C1-87E8-0F9C975E5DF8}" type="pres">
      <dgm:prSet presAssocID="{6A8CA7B7-516D-4C33-9DF3-682D7AACA53B}" presName="rootComposite1" presStyleCnt="0"/>
      <dgm:spPr/>
    </dgm:pt>
    <dgm:pt modelId="{A87B5F96-2593-4CE3-A58B-19545DABF6BE}" type="pres">
      <dgm:prSet presAssocID="{6A8CA7B7-516D-4C33-9DF3-682D7AACA53B}" presName="rootText1" presStyleLbl="node0" presStyleIdx="0" presStyleCnt="1" custScaleX="318456">
        <dgm:presLayoutVars>
          <dgm:chPref val="3"/>
        </dgm:presLayoutVars>
      </dgm:prSet>
      <dgm:spPr/>
    </dgm:pt>
    <dgm:pt modelId="{2F9F66B4-092D-4978-9C41-D34F72D10DDC}" type="pres">
      <dgm:prSet presAssocID="{6A8CA7B7-516D-4C33-9DF3-682D7AACA53B}" presName="rootConnector1" presStyleLbl="node1" presStyleIdx="0" presStyleCnt="0"/>
      <dgm:spPr/>
    </dgm:pt>
    <dgm:pt modelId="{337C183B-3E2F-4656-B1D6-F9220C315B27}" type="pres">
      <dgm:prSet presAssocID="{6A8CA7B7-516D-4C33-9DF3-682D7AACA53B}" presName="hierChild2" presStyleCnt="0"/>
      <dgm:spPr/>
    </dgm:pt>
    <dgm:pt modelId="{BF7FD87E-EA86-436E-8D5C-EA1AF40C20A8}" type="pres">
      <dgm:prSet presAssocID="{1F09D919-E1A4-44E9-9951-DD2F5FD98995}" presName="Name37" presStyleLbl="parChTrans1D2" presStyleIdx="0" presStyleCnt="6"/>
      <dgm:spPr/>
    </dgm:pt>
    <dgm:pt modelId="{ED253D9B-7728-4A6C-B61E-F9F9A4C13B70}" type="pres">
      <dgm:prSet presAssocID="{DDD729DF-C2A5-4AA6-A952-CA0D7D66389E}" presName="hierRoot2" presStyleCnt="0">
        <dgm:presLayoutVars>
          <dgm:hierBranch val="init"/>
        </dgm:presLayoutVars>
      </dgm:prSet>
      <dgm:spPr/>
    </dgm:pt>
    <dgm:pt modelId="{1ABDB49B-3021-41CC-A93E-7CF1EAD6B2F3}" type="pres">
      <dgm:prSet presAssocID="{DDD729DF-C2A5-4AA6-A952-CA0D7D66389E}" presName="rootComposite" presStyleCnt="0"/>
      <dgm:spPr/>
    </dgm:pt>
    <dgm:pt modelId="{585F68A6-5F50-4ACB-8E69-3814CED10AC4}" type="pres">
      <dgm:prSet presAssocID="{DDD729DF-C2A5-4AA6-A952-CA0D7D66389E}" presName="rootText" presStyleLbl="node2" presStyleIdx="0" presStyleCnt="5">
        <dgm:presLayoutVars>
          <dgm:chPref val="3"/>
        </dgm:presLayoutVars>
      </dgm:prSet>
      <dgm:spPr/>
    </dgm:pt>
    <dgm:pt modelId="{1D968433-A6DD-43DB-A362-D8C69BD85D30}" type="pres">
      <dgm:prSet presAssocID="{DDD729DF-C2A5-4AA6-A952-CA0D7D66389E}" presName="rootConnector" presStyleLbl="node2" presStyleIdx="0" presStyleCnt="5"/>
      <dgm:spPr/>
    </dgm:pt>
    <dgm:pt modelId="{087FFEA3-A629-46FF-8326-1E4AAAE37FAE}" type="pres">
      <dgm:prSet presAssocID="{DDD729DF-C2A5-4AA6-A952-CA0D7D66389E}" presName="hierChild4" presStyleCnt="0"/>
      <dgm:spPr/>
    </dgm:pt>
    <dgm:pt modelId="{FFE62B04-1514-4F75-9620-885BB2DAACEE}" type="pres">
      <dgm:prSet presAssocID="{DDD729DF-C2A5-4AA6-A952-CA0D7D66389E}" presName="hierChild5" presStyleCnt="0"/>
      <dgm:spPr/>
    </dgm:pt>
    <dgm:pt modelId="{E6916802-623F-4C20-9A97-9E650D286614}" type="pres">
      <dgm:prSet presAssocID="{2EF7EA04-C02F-435E-BEDD-53337D352681}" presName="Name37" presStyleLbl="parChTrans1D2" presStyleIdx="1" presStyleCnt="6"/>
      <dgm:spPr/>
    </dgm:pt>
    <dgm:pt modelId="{2103AE97-5CA0-4B25-A4C7-B624F47E2341}" type="pres">
      <dgm:prSet presAssocID="{CCB280BC-AF7F-4219-BE7D-B314C4E83A83}" presName="hierRoot2" presStyleCnt="0">
        <dgm:presLayoutVars>
          <dgm:hierBranch val="init"/>
        </dgm:presLayoutVars>
      </dgm:prSet>
      <dgm:spPr/>
    </dgm:pt>
    <dgm:pt modelId="{474F7C65-F093-4260-B1A1-BE03FB2B1FD0}" type="pres">
      <dgm:prSet presAssocID="{CCB280BC-AF7F-4219-BE7D-B314C4E83A83}" presName="rootComposite" presStyleCnt="0"/>
      <dgm:spPr/>
    </dgm:pt>
    <dgm:pt modelId="{47B65671-EA55-447C-B3FD-C27AADCB9EA8}" type="pres">
      <dgm:prSet presAssocID="{CCB280BC-AF7F-4219-BE7D-B314C4E83A83}" presName="rootText" presStyleLbl="node2" presStyleIdx="1" presStyleCnt="5">
        <dgm:presLayoutVars>
          <dgm:chPref val="3"/>
        </dgm:presLayoutVars>
      </dgm:prSet>
      <dgm:spPr/>
    </dgm:pt>
    <dgm:pt modelId="{BAC76A11-5CE6-49E0-859E-03B562FF85F5}" type="pres">
      <dgm:prSet presAssocID="{CCB280BC-AF7F-4219-BE7D-B314C4E83A83}" presName="rootConnector" presStyleLbl="node2" presStyleIdx="1" presStyleCnt="5"/>
      <dgm:spPr/>
    </dgm:pt>
    <dgm:pt modelId="{944A9528-D258-4A96-9326-2530AFDA4291}" type="pres">
      <dgm:prSet presAssocID="{CCB280BC-AF7F-4219-BE7D-B314C4E83A83}" presName="hierChild4" presStyleCnt="0"/>
      <dgm:spPr/>
    </dgm:pt>
    <dgm:pt modelId="{86471E05-4E87-4446-970C-F21A83D5A1D3}" type="pres">
      <dgm:prSet presAssocID="{CCB280BC-AF7F-4219-BE7D-B314C4E83A83}" presName="hierChild5" presStyleCnt="0"/>
      <dgm:spPr/>
    </dgm:pt>
    <dgm:pt modelId="{DD32D6E3-43C3-47FC-A4DF-BF448CA799A0}" type="pres">
      <dgm:prSet presAssocID="{26307F5A-B62A-49F6-9811-136D399F3FD2}" presName="Name37" presStyleLbl="parChTrans1D2" presStyleIdx="2" presStyleCnt="6"/>
      <dgm:spPr/>
    </dgm:pt>
    <dgm:pt modelId="{F97CABF9-24CC-4A45-A1DE-F3D60EC71A49}" type="pres">
      <dgm:prSet presAssocID="{F7064747-5399-4314-B280-5C287E8E8A01}" presName="hierRoot2" presStyleCnt="0">
        <dgm:presLayoutVars>
          <dgm:hierBranch val="init"/>
        </dgm:presLayoutVars>
      </dgm:prSet>
      <dgm:spPr/>
    </dgm:pt>
    <dgm:pt modelId="{E57B030A-8E13-4DB0-9F5E-A113989D1F43}" type="pres">
      <dgm:prSet presAssocID="{F7064747-5399-4314-B280-5C287E8E8A01}" presName="rootComposite" presStyleCnt="0"/>
      <dgm:spPr/>
    </dgm:pt>
    <dgm:pt modelId="{D36331B5-40F0-4EF8-94A0-AA2232384B83}" type="pres">
      <dgm:prSet presAssocID="{F7064747-5399-4314-B280-5C287E8E8A01}" presName="rootText" presStyleLbl="node2" presStyleIdx="2" presStyleCnt="5">
        <dgm:presLayoutVars>
          <dgm:chPref val="3"/>
        </dgm:presLayoutVars>
      </dgm:prSet>
      <dgm:spPr/>
    </dgm:pt>
    <dgm:pt modelId="{5F57AB8C-D6E3-4C47-A333-62B68135AE7C}" type="pres">
      <dgm:prSet presAssocID="{F7064747-5399-4314-B280-5C287E8E8A01}" presName="rootConnector" presStyleLbl="node2" presStyleIdx="2" presStyleCnt="5"/>
      <dgm:spPr/>
    </dgm:pt>
    <dgm:pt modelId="{2CBFAD9F-BFB0-47E5-A782-548BA6410371}" type="pres">
      <dgm:prSet presAssocID="{F7064747-5399-4314-B280-5C287E8E8A01}" presName="hierChild4" presStyleCnt="0"/>
      <dgm:spPr/>
    </dgm:pt>
    <dgm:pt modelId="{5DF91BE1-2D79-489D-B5DB-285BEB654118}" type="pres">
      <dgm:prSet presAssocID="{F7064747-5399-4314-B280-5C287E8E8A01}" presName="hierChild5" presStyleCnt="0"/>
      <dgm:spPr/>
    </dgm:pt>
    <dgm:pt modelId="{19987114-A675-4E51-A045-FA153D3D064E}" type="pres">
      <dgm:prSet presAssocID="{DA906B8D-5AA7-45B8-B791-F7623162B48A}" presName="Name37" presStyleLbl="parChTrans1D2" presStyleIdx="3" presStyleCnt="6"/>
      <dgm:spPr/>
    </dgm:pt>
    <dgm:pt modelId="{B38DF155-2EC8-433D-8B35-FD51B303FA6D}" type="pres">
      <dgm:prSet presAssocID="{DE57B498-9798-46B0-992D-B990A3E9FA33}" presName="hierRoot2" presStyleCnt="0">
        <dgm:presLayoutVars>
          <dgm:hierBranch val="init"/>
        </dgm:presLayoutVars>
      </dgm:prSet>
      <dgm:spPr/>
    </dgm:pt>
    <dgm:pt modelId="{B91426DA-8E68-4473-9C3A-57412266D349}" type="pres">
      <dgm:prSet presAssocID="{DE57B498-9798-46B0-992D-B990A3E9FA33}" presName="rootComposite" presStyleCnt="0"/>
      <dgm:spPr/>
    </dgm:pt>
    <dgm:pt modelId="{2AAD0FC6-3A55-44FE-A26B-5ED5CED65616}" type="pres">
      <dgm:prSet presAssocID="{DE57B498-9798-46B0-992D-B990A3E9FA33}" presName="rootText" presStyleLbl="node2" presStyleIdx="3" presStyleCnt="5">
        <dgm:presLayoutVars>
          <dgm:chPref val="3"/>
        </dgm:presLayoutVars>
      </dgm:prSet>
      <dgm:spPr/>
    </dgm:pt>
    <dgm:pt modelId="{09293C1D-10EE-4A9E-9CBD-89E3D4A3001C}" type="pres">
      <dgm:prSet presAssocID="{DE57B498-9798-46B0-992D-B990A3E9FA33}" presName="rootConnector" presStyleLbl="node2" presStyleIdx="3" presStyleCnt="5"/>
      <dgm:spPr/>
    </dgm:pt>
    <dgm:pt modelId="{945E59A2-DDDA-4B42-A537-CC386C663886}" type="pres">
      <dgm:prSet presAssocID="{DE57B498-9798-46B0-992D-B990A3E9FA33}" presName="hierChild4" presStyleCnt="0"/>
      <dgm:spPr/>
    </dgm:pt>
    <dgm:pt modelId="{B734D2C1-510F-4461-BF54-17F70A619C3F}" type="pres">
      <dgm:prSet presAssocID="{DE57B498-9798-46B0-992D-B990A3E9FA33}" presName="hierChild5" presStyleCnt="0"/>
      <dgm:spPr/>
    </dgm:pt>
    <dgm:pt modelId="{D7EC4F48-43D0-4675-825B-19EAEB922211}" type="pres">
      <dgm:prSet presAssocID="{D9C7E115-7E3A-4753-8444-E1AFEDCE4BC1}" presName="Name37" presStyleLbl="parChTrans1D2" presStyleIdx="4" presStyleCnt="6"/>
      <dgm:spPr/>
    </dgm:pt>
    <dgm:pt modelId="{5718A26A-08A9-4D4B-A662-1D6B81FFAA0F}" type="pres">
      <dgm:prSet presAssocID="{D0CC316B-9E18-49FF-BAC4-9C47201BD9B7}" presName="hierRoot2" presStyleCnt="0">
        <dgm:presLayoutVars>
          <dgm:hierBranch val="init"/>
        </dgm:presLayoutVars>
      </dgm:prSet>
      <dgm:spPr/>
    </dgm:pt>
    <dgm:pt modelId="{EB33352C-2E2A-4D62-8CA0-F04F97CAF43B}" type="pres">
      <dgm:prSet presAssocID="{D0CC316B-9E18-49FF-BAC4-9C47201BD9B7}" presName="rootComposite" presStyleCnt="0"/>
      <dgm:spPr/>
    </dgm:pt>
    <dgm:pt modelId="{5F182541-5885-4336-A775-04C73008A6FD}" type="pres">
      <dgm:prSet presAssocID="{D0CC316B-9E18-49FF-BAC4-9C47201BD9B7}" presName="rootText" presStyleLbl="node2" presStyleIdx="4" presStyleCnt="5">
        <dgm:presLayoutVars>
          <dgm:chPref val="3"/>
        </dgm:presLayoutVars>
      </dgm:prSet>
      <dgm:spPr/>
    </dgm:pt>
    <dgm:pt modelId="{C1751F0B-B534-41EE-A86A-C8456E7263EE}" type="pres">
      <dgm:prSet presAssocID="{D0CC316B-9E18-49FF-BAC4-9C47201BD9B7}" presName="rootConnector" presStyleLbl="node2" presStyleIdx="4" presStyleCnt="5"/>
      <dgm:spPr/>
    </dgm:pt>
    <dgm:pt modelId="{F00725F5-4296-4ED2-AD45-D7AF1F757170}" type="pres">
      <dgm:prSet presAssocID="{D0CC316B-9E18-49FF-BAC4-9C47201BD9B7}" presName="hierChild4" presStyleCnt="0"/>
      <dgm:spPr/>
    </dgm:pt>
    <dgm:pt modelId="{E74EDD87-D15D-4C6A-A59D-499C9E0C8E92}" type="pres">
      <dgm:prSet presAssocID="{D0CC316B-9E18-49FF-BAC4-9C47201BD9B7}" presName="hierChild5" presStyleCnt="0"/>
      <dgm:spPr/>
    </dgm:pt>
    <dgm:pt modelId="{397EC7A9-3EB0-493E-9E73-1A4F816A15D0}" type="pres">
      <dgm:prSet presAssocID="{6A8CA7B7-516D-4C33-9DF3-682D7AACA53B}" presName="hierChild3" presStyleCnt="0"/>
      <dgm:spPr/>
    </dgm:pt>
    <dgm:pt modelId="{5D69817B-BC90-41AB-B558-C5188A4E5552}" type="pres">
      <dgm:prSet presAssocID="{7B296CBE-EC24-4B1C-9EEF-1A1137F2A823}" presName="Name111" presStyleLbl="parChTrans1D2" presStyleIdx="5" presStyleCnt="6"/>
      <dgm:spPr/>
    </dgm:pt>
    <dgm:pt modelId="{264B3501-68A1-4219-BF3D-BB76C55F2BA7}" type="pres">
      <dgm:prSet presAssocID="{661C5F16-8535-4C4A-88B9-A74BF6A880E1}" presName="hierRoot3" presStyleCnt="0">
        <dgm:presLayoutVars>
          <dgm:hierBranch val="init"/>
        </dgm:presLayoutVars>
      </dgm:prSet>
      <dgm:spPr/>
    </dgm:pt>
    <dgm:pt modelId="{2055E928-1EB9-4F90-829E-B4165FA3996C}" type="pres">
      <dgm:prSet presAssocID="{661C5F16-8535-4C4A-88B9-A74BF6A880E1}" presName="rootComposite3" presStyleCnt="0"/>
      <dgm:spPr/>
    </dgm:pt>
    <dgm:pt modelId="{275B51A8-2495-44D0-AD4C-B22898D4CDE3}" type="pres">
      <dgm:prSet presAssocID="{661C5F16-8535-4C4A-88B9-A74BF6A880E1}" presName="rootText3" presStyleLbl="asst1" presStyleIdx="0" presStyleCnt="1" custScaleX="189449">
        <dgm:presLayoutVars>
          <dgm:chPref val="3"/>
        </dgm:presLayoutVars>
      </dgm:prSet>
      <dgm:spPr/>
    </dgm:pt>
    <dgm:pt modelId="{DC501E86-A116-4390-B2AF-A66B971B366F}" type="pres">
      <dgm:prSet presAssocID="{661C5F16-8535-4C4A-88B9-A74BF6A880E1}" presName="rootConnector3" presStyleLbl="asst1" presStyleIdx="0" presStyleCnt="1"/>
      <dgm:spPr/>
    </dgm:pt>
    <dgm:pt modelId="{D39C15A4-6737-4DC8-A5F4-B0D7BDC3B25A}" type="pres">
      <dgm:prSet presAssocID="{661C5F16-8535-4C4A-88B9-A74BF6A880E1}" presName="hierChild6" presStyleCnt="0"/>
      <dgm:spPr/>
    </dgm:pt>
    <dgm:pt modelId="{6A4202C4-C8D2-4FD1-9FFE-95AED10C7A16}" type="pres">
      <dgm:prSet presAssocID="{661C5F16-8535-4C4A-88B9-A74BF6A880E1}" presName="hierChild7" presStyleCnt="0"/>
      <dgm:spPr/>
    </dgm:pt>
  </dgm:ptLst>
  <dgm:cxnLst>
    <dgm:cxn modelId="{331EBB03-741B-4943-A934-ACC08FA9016A}" type="presOf" srcId="{F7064747-5399-4314-B280-5C287E8E8A01}" destId="{5F57AB8C-D6E3-4C47-A333-62B68135AE7C}" srcOrd="1" destOrd="0" presId="urn:microsoft.com/office/officeart/2005/8/layout/orgChart1"/>
    <dgm:cxn modelId="{A76D5408-1841-48F2-908D-4B933DE41A0B}" type="presOf" srcId="{26307F5A-B62A-49F6-9811-136D399F3FD2}" destId="{DD32D6E3-43C3-47FC-A4DF-BF448CA799A0}" srcOrd="0" destOrd="0" presId="urn:microsoft.com/office/officeart/2005/8/layout/orgChart1"/>
    <dgm:cxn modelId="{97B2A50C-660C-4A12-A8F5-0B4439097872}" type="presOf" srcId="{661C5F16-8535-4C4A-88B9-A74BF6A880E1}" destId="{275B51A8-2495-44D0-AD4C-B22898D4CDE3}" srcOrd="0" destOrd="0" presId="urn:microsoft.com/office/officeart/2005/8/layout/orgChart1"/>
    <dgm:cxn modelId="{A16C1B1E-D454-4DB5-8CE1-210B57B2BE84}" type="presOf" srcId="{1098CA85-E8C7-4F6D-BF47-FD49204DB8AB}" destId="{245C3AD0-90BC-4784-AAA3-681BB85C0E2B}" srcOrd="0" destOrd="0" presId="urn:microsoft.com/office/officeart/2005/8/layout/orgChart1"/>
    <dgm:cxn modelId="{3A3E582B-759F-481F-AB18-B5D229E9645D}" type="presOf" srcId="{D0CC316B-9E18-49FF-BAC4-9C47201BD9B7}" destId="{5F182541-5885-4336-A775-04C73008A6FD}" srcOrd="0" destOrd="0" presId="urn:microsoft.com/office/officeart/2005/8/layout/orgChart1"/>
    <dgm:cxn modelId="{CE9F882B-0AB6-465A-BCAD-F1D1FFD8DEF4}" srcId="{6A8CA7B7-516D-4C33-9DF3-682D7AACA53B}" destId="{D0CC316B-9E18-49FF-BAC4-9C47201BD9B7}" srcOrd="5" destOrd="0" parTransId="{D9C7E115-7E3A-4753-8444-E1AFEDCE4BC1}" sibTransId="{ABEDE0FD-0E42-4D63-8C2F-A913626E6137}"/>
    <dgm:cxn modelId="{813FCD2B-E55E-465F-8A32-30A5F78AE165}" type="presOf" srcId="{1F09D919-E1A4-44E9-9951-DD2F5FD98995}" destId="{BF7FD87E-EA86-436E-8D5C-EA1AF40C20A8}" srcOrd="0" destOrd="0" presId="urn:microsoft.com/office/officeart/2005/8/layout/orgChart1"/>
    <dgm:cxn modelId="{36348935-EE04-42DE-8A3D-0CEEED7DB860}" type="presOf" srcId="{D0CC316B-9E18-49FF-BAC4-9C47201BD9B7}" destId="{C1751F0B-B534-41EE-A86A-C8456E7263EE}" srcOrd="1" destOrd="0" presId="urn:microsoft.com/office/officeart/2005/8/layout/orgChart1"/>
    <dgm:cxn modelId="{1B17FE35-A229-48E4-9E89-4CD1F9B2A54E}" type="presOf" srcId="{6A8CA7B7-516D-4C33-9DF3-682D7AACA53B}" destId="{2F9F66B4-092D-4978-9C41-D34F72D10DDC}" srcOrd="1" destOrd="0" presId="urn:microsoft.com/office/officeart/2005/8/layout/orgChart1"/>
    <dgm:cxn modelId="{2D4D5736-B970-4615-B5CD-FD5EE37444E5}" type="presOf" srcId="{F7064747-5399-4314-B280-5C287E8E8A01}" destId="{D36331B5-40F0-4EF8-94A0-AA2232384B83}" srcOrd="0" destOrd="0" presId="urn:microsoft.com/office/officeart/2005/8/layout/orgChart1"/>
    <dgm:cxn modelId="{B56E6A3F-0DAF-44A7-98D6-DE133C38F704}" type="presOf" srcId="{6A8CA7B7-516D-4C33-9DF3-682D7AACA53B}" destId="{A87B5F96-2593-4CE3-A58B-19545DABF6BE}" srcOrd="0" destOrd="0" presId="urn:microsoft.com/office/officeart/2005/8/layout/orgChart1"/>
    <dgm:cxn modelId="{FF207A5E-B8AA-44D2-90A3-722F5EE68742}" srcId="{6A8CA7B7-516D-4C33-9DF3-682D7AACA53B}" destId="{DDD729DF-C2A5-4AA6-A952-CA0D7D66389E}" srcOrd="1" destOrd="0" parTransId="{1F09D919-E1A4-44E9-9951-DD2F5FD98995}" sibTransId="{0593E922-94EC-4953-BD30-37A6BEF0E78C}"/>
    <dgm:cxn modelId="{BEA8AD42-0E26-4835-85C3-618036B99C60}" type="presOf" srcId="{DE57B498-9798-46B0-992D-B990A3E9FA33}" destId="{2AAD0FC6-3A55-44FE-A26B-5ED5CED65616}" srcOrd="0" destOrd="0" presId="urn:microsoft.com/office/officeart/2005/8/layout/orgChart1"/>
    <dgm:cxn modelId="{F3EE2C43-6355-43A7-A88D-E342F1F46E69}" type="presOf" srcId="{7B296CBE-EC24-4B1C-9EEF-1A1137F2A823}" destId="{5D69817B-BC90-41AB-B558-C5188A4E5552}" srcOrd="0" destOrd="0" presId="urn:microsoft.com/office/officeart/2005/8/layout/orgChart1"/>
    <dgm:cxn modelId="{ACBAC967-5AFF-4219-B5B1-F3E332C6C3BD}" type="presOf" srcId="{661C5F16-8535-4C4A-88B9-A74BF6A880E1}" destId="{DC501E86-A116-4390-B2AF-A66B971B366F}" srcOrd="1" destOrd="0" presId="urn:microsoft.com/office/officeart/2005/8/layout/orgChart1"/>
    <dgm:cxn modelId="{1899FA6A-87E1-4AA2-9A71-D3EF3B7944CD}" srcId="{6A8CA7B7-516D-4C33-9DF3-682D7AACA53B}" destId="{CCB280BC-AF7F-4219-BE7D-B314C4E83A83}" srcOrd="2" destOrd="0" parTransId="{2EF7EA04-C02F-435E-BEDD-53337D352681}" sibTransId="{D12E8F6C-5987-4706-A4EE-B4B6F52EF1A1}"/>
    <dgm:cxn modelId="{3FBC706C-963B-4459-8230-FF04EB78C8A0}" type="presOf" srcId="{DDD729DF-C2A5-4AA6-A952-CA0D7D66389E}" destId="{1D968433-A6DD-43DB-A362-D8C69BD85D30}" srcOrd="1" destOrd="0" presId="urn:microsoft.com/office/officeart/2005/8/layout/orgChart1"/>
    <dgm:cxn modelId="{F3BEB670-0956-4998-AB60-5BBD9BDA80BC}" type="presOf" srcId="{CCB280BC-AF7F-4219-BE7D-B314C4E83A83}" destId="{47B65671-EA55-447C-B3FD-C27AADCB9EA8}" srcOrd="0" destOrd="0" presId="urn:microsoft.com/office/officeart/2005/8/layout/orgChart1"/>
    <dgm:cxn modelId="{F38FAE78-DBF6-4928-A994-7267F9B82984}" srcId="{6A8CA7B7-516D-4C33-9DF3-682D7AACA53B}" destId="{DE57B498-9798-46B0-992D-B990A3E9FA33}" srcOrd="4" destOrd="0" parTransId="{DA906B8D-5AA7-45B8-B791-F7623162B48A}" sibTransId="{5A2EBA22-B23F-42F9-B1B9-C3F4CA7D7C79}"/>
    <dgm:cxn modelId="{3F9ADB78-ADD0-4633-A1F1-369767BA6C0C}" type="presOf" srcId="{2EF7EA04-C02F-435E-BEDD-53337D352681}" destId="{E6916802-623F-4C20-9A97-9E650D286614}" srcOrd="0" destOrd="0" presId="urn:microsoft.com/office/officeart/2005/8/layout/orgChart1"/>
    <dgm:cxn modelId="{F5DDA37C-D8D6-4083-B721-0C46099AFB27}" srcId="{6A8CA7B7-516D-4C33-9DF3-682D7AACA53B}" destId="{F7064747-5399-4314-B280-5C287E8E8A01}" srcOrd="3" destOrd="0" parTransId="{26307F5A-B62A-49F6-9811-136D399F3FD2}" sibTransId="{8CB8E533-49FD-4B71-9DCB-55493001D021}"/>
    <dgm:cxn modelId="{FF0F967F-CD77-4A3E-8486-D3D304B9F8C3}" type="presOf" srcId="{DE57B498-9798-46B0-992D-B990A3E9FA33}" destId="{09293C1D-10EE-4A9E-9CBD-89E3D4A3001C}" srcOrd="1" destOrd="0" presId="urn:microsoft.com/office/officeart/2005/8/layout/orgChart1"/>
    <dgm:cxn modelId="{C3EDF383-1EFA-41AB-9AE5-674E0744C888}" srcId="{1098CA85-E8C7-4F6D-BF47-FD49204DB8AB}" destId="{6A8CA7B7-516D-4C33-9DF3-682D7AACA53B}" srcOrd="0" destOrd="0" parTransId="{7FF752E7-6D46-44CC-887E-2DF833EF8385}" sibTransId="{C783E6EC-2620-4D96-92C7-F22546D0C9C1}"/>
    <dgm:cxn modelId="{9400F195-6695-45B8-99D8-A5CFE083701A}" type="presOf" srcId="{CCB280BC-AF7F-4219-BE7D-B314C4E83A83}" destId="{BAC76A11-5CE6-49E0-859E-03B562FF85F5}" srcOrd="1" destOrd="0" presId="urn:microsoft.com/office/officeart/2005/8/layout/orgChart1"/>
    <dgm:cxn modelId="{057103CC-F922-403D-B2C0-EE85A2E3C3C2}" type="presOf" srcId="{DDD729DF-C2A5-4AA6-A952-CA0D7D66389E}" destId="{585F68A6-5F50-4ACB-8E69-3814CED10AC4}" srcOrd="0" destOrd="0" presId="urn:microsoft.com/office/officeart/2005/8/layout/orgChart1"/>
    <dgm:cxn modelId="{8C0BB0F3-C7F2-4350-B47A-7AC46233DB84}" type="presOf" srcId="{DA906B8D-5AA7-45B8-B791-F7623162B48A}" destId="{19987114-A675-4E51-A045-FA153D3D064E}" srcOrd="0" destOrd="0" presId="urn:microsoft.com/office/officeart/2005/8/layout/orgChart1"/>
    <dgm:cxn modelId="{C51140FC-81B6-4B3A-9151-C0D5BFFC5E22}" srcId="{6A8CA7B7-516D-4C33-9DF3-682D7AACA53B}" destId="{661C5F16-8535-4C4A-88B9-A74BF6A880E1}" srcOrd="0" destOrd="0" parTransId="{7B296CBE-EC24-4B1C-9EEF-1A1137F2A823}" sibTransId="{14A72917-B532-4425-9746-958751890FE8}"/>
    <dgm:cxn modelId="{9A6C5DFE-191B-464D-B776-3F510E8C0EB4}" type="presOf" srcId="{D9C7E115-7E3A-4753-8444-E1AFEDCE4BC1}" destId="{D7EC4F48-43D0-4675-825B-19EAEB922211}" srcOrd="0" destOrd="0" presId="urn:microsoft.com/office/officeart/2005/8/layout/orgChart1"/>
    <dgm:cxn modelId="{09279D45-D8C2-4836-8F0C-D2729F34A485}" type="presParOf" srcId="{245C3AD0-90BC-4784-AAA3-681BB85C0E2B}" destId="{8A12388F-FD4D-430F-8F4D-226EE139B4BE}" srcOrd="0" destOrd="0" presId="urn:microsoft.com/office/officeart/2005/8/layout/orgChart1"/>
    <dgm:cxn modelId="{8CE3998B-411D-41F0-AF7A-9A957A95EC5E}" type="presParOf" srcId="{8A12388F-FD4D-430F-8F4D-226EE139B4BE}" destId="{5DF68C82-A29D-41C1-87E8-0F9C975E5DF8}" srcOrd="0" destOrd="0" presId="urn:microsoft.com/office/officeart/2005/8/layout/orgChart1"/>
    <dgm:cxn modelId="{C7293B91-BCC1-4C2D-847B-6F2ADD6CFC3D}" type="presParOf" srcId="{5DF68C82-A29D-41C1-87E8-0F9C975E5DF8}" destId="{A87B5F96-2593-4CE3-A58B-19545DABF6BE}" srcOrd="0" destOrd="0" presId="urn:microsoft.com/office/officeart/2005/8/layout/orgChart1"/>
    <dgm:cxn modelId="{5EB5BEAE-47C8-4A35-80C0-DA34D671DD5C}" type="presParOf" srcId="{5DF68C82-A29D-41C1-87E8-0F9C975E5DF8}" destId="{2F9F66B4-092D-4978-9C41-D34F72D10DDC}" srcOrd="1" destOrd="0" presId="urn:microsoft.com/office/officeart/2005/8/layout/orgChart1"/>
    <dgm:cxn modelId="{3B012A0B-2A8F-40A0-B67C-AD992B86E5DB}" type="presParOf" srcId="{8A12388F-FD4D-430F-8F4D-226EE139B4BE}" destId="{337C183B-3E2F-4656-B1D6-F9220C315B27}" srcOrd="1" destOrd="0" presId="urn:microsoft.com/office/officeart/2005/8/layout/orgChart1"/>
    <dgm:cxn modelId="{D1061B4E-8F63-4306-8211-EBA041F5E4E8}" type="presParOf" srcId="{337C183B-3E2F-4656-B1D6-F9220C315B27}" destId="{BF7FD87E-EA86-436E-8D5C-EA1AF40C20A8}" srcOrd="0" destOrd="0" presId="urn:microsoft.com/office/officeart/2005/8/layout/orgChart1"/>
    <dgm:cxn modelId="{E5D73CBC-107E-4DDC-BA29-F5F73111B827}" type="presParOf" srcId="{337C183B-3E2F-4656-B1D6-F9220C315B27}" destId="{ED253D9B-7728-4A6C-B61E-F9F9A4C13B70}" srcOrd="1" destOrd="0" presId="urn:microsoft.com/office/officeart/2005/8/layout/orgChart1"/>
    <dgm:cxn modelId="{BE28D82D-A538-4CDF-8194-AA91BAD2C533}" type="presParOf" srcId="{ED253D9B-7728-4A6C-B61E-F9F9A4C13B70}" destId="{1ABDB49B-3021-41CC-A93E-7CF1EAD6B2F3}" srcOrd="0" destOrd="0" presId="urn:microsoft.com/office/officeart/2005/8/layout/orgChart1"/>
    <dgm:cxn modelId="{8693DC76-512F-40EE-A016-1EF9C19E37F6}" type="presParOf" srcId="{1ABDB49B-3021-41CC-A93E-7CF1EAD6B2F3}" destId="{585F68A6-5F50-4ACB-8E69-3814CED10AC4}" srcOrd="0" destOrd="0" presId="urn:microsoft.com/office/officeart/2005/8/layout/orgChart1"/>
    <dgm:cxn modelId="{CFAFEB74-F4CE-46B2-A8B4-F3E75541BC16}" type="presParOf" srcId="{1ABDB49B-3021-41CC-A93E-7CF1EAD6B2F3}" destId="{1D968433-A6DD-43DB-A362-D8C69BD85D30}" srcOrd="1" destOrd="0" presId="urn:microsoft.com/office/officeart/2005/8/layout/orgChart1"/>
    <dgm:cxn modelId="{01543AA5-6BFE-4E90-9625-40CBE590EE58}" type="presParOf" srcId="{ED253D9B-7728-4A6C-B61E-F9F9A4C13B70}" destId="{087FFEA3-A629-46FF-8326-1E4AAAE37FAE}" srcOrd="1" destOrd="0" presId="urn:microsoft.com/office/officeart/2005/8/layout/orgChart1"/>
    <dgm:cxn modelId="{1086BC9D-99FF-4C04-9D57-00ED970ADAE6}" type="presParOf" srcId="{ED253D9B-7728-4A6C-B61E-F9F9A4C13B70}" destId="{FFE62B04-1514-4F75-9620-885BB2DAACEE}" srcOrd="2" destOrd="0" presId="urn:microsoft.com/office/officeart/2005/8/layout/orgChart1"/>
    <dgm:cxn modelId="{88B9435B-1CFE-42E6-9DAA-2C67166605B6}" type="presParOf" srcId="{337C183B-3E2F-4656-B1D6-F9220C315B27}" destId="{E6916802-623F-4C20-9A97-9E650D286614}" srcOrd="2" destOrd="0" presId="urn:microsoft.com/office/officeart/2005/8/layout/orgChart1"/>
    <dgm:cxn modelId="{77DA5862-267A-4AE5-9E1D-A58BDD589B51}" type="presParOf" srcId="{337C183B-3E2F-4656-B1D6-F9220C315B27}" destId="{2103AE97-5CA0-4B25-A4C7-B624F47E2341}" srcOrd="3" destOrd="0" presId="urn:microsoft.com/office/officeart/2005/8/layout/orgChart1"/>
    <dgm:cxn modelId="{B0853EDF-CD66-4707-99C0-D649387A4352}" type="presParOf" srcId="{2103AE97-5CA0-4B25-A4C7-B624F47E2341}" destId="{474F7C65-F093-4260-B1A1-BE03FB2B1FD0}" srcOrd="0" destOrd="0" presId="urn:microsoft.com/office/officeart/2005/8/layout/orgChart1"/>
    <dgm:cxn modelId="{F28887FA-E29D-49DA-A333-6BEE9073DD30}" type="presParOf" srcId="{474F7C65-F093-4260-B1A1-BE03FB2B1FD0}" destId="{47B65671-EA55-447C-B3FD-C27AADCB9EA8}" srcOrd="0" destOrd="0" presId="urn:microsoft.com/office/officeart/2005/8/layout/orgChart1"/>
    <dgm:cxn modelId="{DA491DEC-27DA-45F9-9F0C-DB4DF6F7A084}" type="presParOf" srcId="{474F7C65-F093-4260-B1A1-BE03FB2B1FD0}" destId="{BAC76A11-5CE6-49E0-859E-03B562FF85F5}" srcOrd="1" destOrd="0" presId="urn:microsoft.com/office/officeart/2005/8/layout/orgChart1"/>
    <dgm:cxn modelId="{13D1FAB1-1399-4832-A532-690FBD357CA5}" type="presParOf" srcId="{2103AE97-5CA0-4B25-A4C7-B624F47E2341}" destId="{944A9528-D258-4A96-9326-2530AFDA4291}" srcOrd="1" destOrd="0" presId="urn:microsoft.com/office/officeart/2005/8/layout/orgChart1"/>
    <dgm:cxn modelId="{BA534EF7-48B3-4578-AEEF-12C681576474}" type="presParOf" srcId="{2103AE97-5CA0-4B25-A4C7-B624F47E2341}" destId="{86471E05-4E87-4446-970C-F21A83D5A1D3}" srcOrd="2" destOrd="0" presId="urn:microsoft.com/office/officeart/2005/8/layout/orgChart1"/>
    <dgm:cxn modelId="{1CF0CB30-8322-43D3-BE53-CB2A15D713FB}" type="presParOf" srcId="{337C183B-3E2F-4656-B1D6-F9220C315B27}" destId="{DD32D6E3-43C3-47FC-A4DF-BF448CA799A0}" srcOrd="4" destOrd="0" presId="urn:microsoft.com/office/officeart/2005/8/layout/orgChart1"/>
    <dgm:cxn modelId="{53FEDD51-1D2C-4178-BE08-F48E5EE34391}" type="presParOf" srcId="{337C183B-3E2F-4656-B1D6-F9220C315B27}" destId="{F97CABF9-24CC-4A45-A1DE-F3D60EC71A49}" srcOrd="5" destOrd="0" presId="urn:microsoft.com/office/officeart/2005/8/layout/orgChart1"/>
    <dgm:cxn modelId="{A1F51AD0-0286-4A71-89E2-13DBBC7B98B8}" type="presParOf" srcId="{F97CABF9-24CC-4A45-A1DE-F3D60EC71A49}" destId="{E57B030A-8E13-4DB0-9F5E-A113989D1F43}" srcOrd="0" destOrd="0" presId="urn:microsoft.com/office/officeart/2005/8/layout/orgChart1"/>
    <dgm:cxn modelId="{9C2A9D64-FBD2-451F-94AB-FC581C59D8B8}" type="presParOf" srcId="{E57B030A-8E13-4DB0-9F5E-A113989D1F43}" destId="{D36331B5-40F0-4EF8-94A0-AA2232384B83}" srcOrd="0" destOrd="0" presId="urn:microsoft.com/office/officeart/2005/8/layout/orgChart1"/>
    <dgm:cxn modelId="{EA07EA12-65E6-4A3E-9336-8DC469477C60}" type="presParOf" srcId="{E57B030A-8E13-4DB0-9F5E-A113989D1F43}" destId="{5F57AB8C-D6E3-4C47-A333-62B68135AE7C}" srcOrd="1" destOrd="0" presId="urn:microsoft.com/office/officeart/2005/8/layout/orgChart1"/>
    <dgm:cxn modelId="{A3DA6661-D47B-4452-A20B-AC64768A1E3F}" type="presParOf" srcId="{F97CABF9-24CC-4A45-A1DE-F3D60EC71A49}" destId="{2CBFAD9F-BFB0-47E5-A782-548BA6410371}" srcOrd="1" destOrd="0" presId="urn:microsoft.com/office/officeart/2005/8/layout/orgChart1"/>
    <dgm:cxn modelId="{6B0995E7-96C8-46D9-AA6F-0D50896E4E33}" type="presParOf" srcId="{F97CABF9-24CC-4A45-A1DE-F3D60EC71A49}" destId="{5DF91BE1-2D79-489D-B5DB-285BEB654118}" srcOrd="2" destOrd="0" presId="urn:microsoft.com/office/officeart/2005/8/layout/orgChart1"/>
    <dgm:cxn modelId="{0C9576BA-444E-40C4-B6F2-807D6A7A2D51}" type="presParOf" srcId="{337C183B-3E2F-4656-B1D6-F9220C315B27}" destId="{19987114-A675-4E51-A045-FA153D3D064E}" srcOrd="6" destOrd="0" presId="urn:microsoft.com/office/officeart/2005/8/layout/orgChart1"/>
    <dgm:cxn modelId="{82C7DF6C-1A8B-4736-8495-16FE97BCA6EB}" type="presParOf" srcId="{337C183B-3E2F-4656-B1D6-F9220C315B27}" destId="{B38DF155-2EC8-433D-8B35-FD51B303FA6D}" srcOrd="7" destOrd="0" presId="urn:microsoft.com/office/officeart/2005/8/layout/orgChart1"/>
    <dgm:cxn modelId="{42BE1686-EDD6-41DB-878C-95E858787EFF}" type="presParOf" srcId="{B38DF155-2EC8-433D-8B35-FD51B303FA6D}" destId="{B91426DA-8E68-4473-9C3A-57412266D349}" srcOrd="0" destOrd="0" presId="urn:microsoft.com/office/officeart/2005/8/layout/orgChart1"/>
    <dgm:cxn modelId="{9165BF88-7FED-4CD3-86C6-532AC496A5A7}" type="presParOf" srcId="{B91426DA-8E68-4473-9C3A-57412266D349}" destId="{2AAD0FC6-3A55-44FE-A26B-5ED5CED65616}" srcOrd="0" destOrd="0" presId="urn:microsoft.com/office/officeart/2005/8/layout/orgChart1"/>
    <dgm:cxn modelId="{BC1A10F0-9054-4D8D-A709-1C483C7C672C}" type="presParOf" srcId="{B91426DA-8E68-4473-9C3A-57412266D349}" destId="{09293C1D-10EE-4A9E-9CBD-89E3D4A3001C}" srcOrd="1" destOrd="0" presId="urn:microsoft.com/office/officeart/2005/8/layout/orgChart1"/>
    <dgm:cxn modelId="{68E86C44-76E3-414D-9518-88D199B4D1F3}" type="presParOf" srcId="{B38DF155-2EC8-433D-8B35-FD51B303FA6D}" destId="{945E59A2-DDDA-4B42-A537-CC386C663886}" srcOrd="1" destOrd="0" presId="urn:microsoft.com/office/officeart/2005/8/layout/orgChart1"/>
    <dgm:cxn modelId="{4EC72AD6-50EB-4435-805F-7F99C9FBC03C}" type="presParOf" srcId="{B38DF155-2EC8-433D-8B35-FD51B303FA6D}" destId="{B734D2C1-510F-4461-BF54-17F70A619C3F}" srcOrd="2" destOrd="0" presId="urn:microsoft.com/office/officeart/2005/8/layout/orgChart1"/>
    <dgm:cxn modelId="{8B6B2488-0026-496C-9750-ABCE0A03AEC1}" type="presParOf" srcId="{337C183B-3E2F-4656-B1D6-F9220C315B27}" destId="{D7EC4F48-43D0-4675-825B-19EAEB922211}" srcOrd="8" destOrd="0" presId="urn:microsoft.com/office/officeart/2005/8/layout/orgChart1"/>
    <dgm:cxn modelId="{2F41683C-67A6-47F8-9F0E-C84C46622C0B}" type="presParOf" srcId="{337C183B-3E2F-4656-B1D6-F9220C315B27}" destId="{5718A26A-08A9-4D4B-A662-1D6B81FFAA0F}" srcOrd="9" destOrd="0" presId="urn:microsoft.com/office/officeart/2005/8/layout/orgChart1"/>
    <dgm:cxn modelId="{06DCA4DF-5295-4FA6-AB7A-84AE65432817}" type="presParOf" srcId="{5718A26A-08A9-4D4B-A662-1D6B81FFAA0F}" destId="{EB33352C-2E2A-4D62-8CA0-F04F97CAF43B}" srcOrd="0" destOrd="0" presId="urn:microsoft.com/office/officeart/2005/8/layout/orgChart1"/>
    <dgm:cxn modelId="{68E00C8E-73B6-4167-8762-69DF19739918}" type="presParOf" srcId="{EB33352C-2E2A-4D62-8CA0-F04F97CAF43B}" destId="{5F182541-5885-4336-A775-04C73008A6FD}" srcOrd="0" destOrd="0" presId="urn:microsoft.com/office/officeart/2005/8/layout/orgChart1"/>
    <dgm:cxn modelId="{E80F71CE-C15B-43C6-9DB4-6221483302B6}" type="presParOf" srcId="{EB33352C-2E2A-4D62-8CA0-F04F97CAF43B}" destId="{C1751F0B-B534-41EE-A86A-C8456E7263EE}" srcOrd="1" destOrd="0" presId="urn:microsoft.com/office/officeart/2005/8/layout/orgChart1"/>
    <dgm:cxn modelId="{B2A0DCEE-B5E7-4BC8-A684-BB4BC5EE33F9}" type="presParOf" srcId="{5718A26A-08A9-4D4B-A662-1D6B81FFAA0F}" destId="{F00725F5-4296-4ED2-AD45-D7AF1F757170}" srcOrd="1" destOrd="0" presId="urn:microsoft.com/office/officeart/2005/8/layout/orgChart1"/>
    <dgm:cxn modelId="{79743166-0C34-49D1-8FD0-FCB590A44A18}" type="presParOf" srcId="{5718A26A-08A9-4D4B-A662-1D6B81FFAA0F}" destId="{E74EDD87-D15D-4C6A-A59D-499C9E0C8E92}" srcOrd="2" destOrd="0" presId="urn:microsoft.com/office/officeart/2005/8/layout/orgChart1"/>
    <dgm:cxn modelId="{447EED39-C7B8-4047-8E03-69A13A31F4A5}" type="presParOf" srcId="{8A12388F-FD4D-430F-8F4D-226EE139B4BE}" destId="{397EC7A9-3EB0-493E-9E73-1A4F816A15D0}" srcOrd="2" destOrd="0" presId="urn:microsoft.com/office/officeart/2005/8/layout/orgChart1"/>
    <dgm:cxn modelId="{C3CC7327-5F13-4BB1-9F3A-E6A86D40B9B6}" type="presParOf" srcId="{397EC7A9-3EB0-493E-9E73-1A4F816A15D0}" destId="{5D69817B-BC90-41AB-B558-C5188A4E5552}" srcOrd="0" destOrd="0" presId="urn:microsoft.com/office/officeart/2005/8/layout/orgChart1"/>
    <dgm:cxn modelId="{BF9E0823-B6D1-44FA-97A5-0921523D7709}" type="presParOf" srcId="{397EC7A9-3EB0-493E-9E73-1A4F816A15D0}" destId="{264B3501-68A1-4219-BF3D-BB76C55F2BA7}" srcOrd="1" destOrd="0" presId="urn:microsoft.com/office/officeart/2005/8/layout/orgChart1"/>
    <dgm:cxn modelId="{543E2D0C-1975-42E4-8495-9AA21EE28C1A}" type="presParOf" srcId="{264B3501-68A1-4219-BF3D-BB76C55F2BA7}" destId="{2055E928-1EB9-4F90-829E-B4165FA3996C}" srcOrd="0" destOrd="0" presId="urn:microsoft.com/office/officeart/2005/8/layout/orgChart1"/>
    <dgm:cxn modelId="{13C0BA1D-F4DA-4B92-BCB6-D20FD5D06BCD}" type="presParOf" srcId="{2055E928-1EB9-4F90-829E-B4165FA3996C}" destId="{275B51A8-2495-44D0-AD4C-B22898D4CDE3}" srcOrd="0" destOrd="0" presId="urn:microsoft.com/office/officeart/2005/8/layout/orgChart1"/>
    <dgm:cxn modelId="{78DB5C67-E0E0-49BA-8A94-E80891E19223}" type="presParOf" srcId="{2055E928-1EB9-4F90-829E-B4165FA3996C}" destId="{DC501E86-A116-4390-B2AF-A66B971B366F}" srcOrd="1" destOrd="0" presId="urn:microsoft.com/office/officeart/2005/8/layout/orgChart1"/>
    <dgm:cxn modelId="{0ED5305D-8BE3-46F8-AAEC-4A8F2B3BAAC8}" type="presParOf" srcId="{264B3501-68A1-4219-BF3D-BB76C55F2BA7}" destId="{D39C15A4-6737-4DC8-A5F4-B0D7BDC3B25A}" srcOrd="1" destOrd="0" presId="urn:microsoft.com/office/officeart/2005/8/layout/orgChart1"/>
    <dgm:cxn modelId="{B0528772-A71F-4866-A94D-10C25EBCC2BC}" type="presParOf" srcId="{264B3501-68A1-4219-BF3D-BB76C55F2BA7}" destId="{6A4202C4-C8D2-4FD1-9FFE-95AED10C7A1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9817B-BC90-41AB-B558-C5188A4E5552}">
      <dsp:nvSpPr>
        <dsp:cNvPr id="0" name=""/>
        <dsp:cNvSpPr/>
      </dsp:nvSpPr>
      <dsp:spPr>
        <a:xfrm>
          <a:off x="5314380" y="1437799"/>
          <a:ext cx="198192" cy="868270"/>
        </a:xfrm>
        <a:custGeom>
          <a:avLst/>
          <a:gdLst/>
          <a:ahLst/>
          <a:cxnLst/>
          <a:rect l="0" t="0" r="0" b="0"/>
          <a:pathLst>
            <a:path>
              <a:moveTo>
                <a:pt x="198192" y="0"/>
              </a:moveTo>
              <a:lnTo>
                <a:pt x="198192" y="868270"/>
              </a:lnTo>
              <a:lnTo>
                <a:pt x="0" y="8682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C4F48-43D0-4675-825B-19EAEB922211}">
      <dsp:nvSpPr>
        <dsp:cNvPr id="0" name=""/>
        <dsp:cNvSpPr/>
      </dsp:nvSpPr>
      <dsp:spPr>
        <a:xfrm>
          <a:off x="5512572" y="1437799"/>
          <a:ext cx="4567858" cy="1736541"/>
        </a:xfrm>
        <a:custGeom>
          <a:avLst/>
          <a:gdLst/>
          <a:ahLst/>
          <a:cxnLst/>
          <a:rect l="0" t="0" r="0" b="0"/>
          <a:pathLst>
            <a:path>
              <a:moveTo>
                <a:pt x="0" y="0"/>
              </a:moveTo>
              <a:lnTo>
                <a:pt x="0" y="1538348"/>
              </a:lnTo>
              <a:lnTo>
                <a:pt x="4567858" y="1538348"/>
              </a:lnTo>
              <a:lnTo>
                <a:pt x="4567858" y="17365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987114-A675-4E51-A045-FA153D3D064E}">
      <dsp:nvSpPr>
        <dsp:cNvPr id="0" name=""/>
        <dsp:cNvSpPr/>
      </dsp:nvSpPr>
      <dsp:spPr>
        <a:xfrm>
          <a:off x="5512572" y="1437799"/>
          <a:ext cx="2283929" cy="1736541"/>
        </a:xfrm>
        <a:custGeom>
          <a:avLst/>
          <a:gdLst/>
          <a:ahLst/>
          <a:cxnLst/>
          <a:rect l="0" t="0" r="0" b="0"/>
          <a:pathLst>
            <a:path>
              <a:moveTo>
                <a:pt x="0" y="0"/>
              </a:moveTo>
              <a:lnTo>
                <a:pt x="0" y="1538348"/>
              </a:lnTo>
              <a:lnTo>
                <a:pt x="2283929" y="1538348"/>
              </a:lnTo>
              <a:lnTo>
                <a:pt x="2283929" y="17365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32D6E3-43C3-47FC-A4DF-BF448CA799A0}">
      <dsp:nvSpPr>
        <dsp:cNvPr id="0" name=""/>
        <dsp:cNvSpPr/>
      </dsp:nvSpPr>
      <dsp:spPr>
        <a:xfrm>
          <a:off x="5466852" y="1437799"/>
          <a:ext cx="91440" cy="1736541"/>
        </a:xfrm>
        <a:custGeom>
          <a:avLst/>
          <a:gdLst/>
          <a:ahLst/>
          <a:cxnLst/>
          <a:rect l="0" t="0" r="0" b="0"/>
          <a:pathLst>
            <a:path>
              <a:moveTo>
                <a:pt x="45720" y="0"/>
              </a:moveTo>
              <a:lnTo>
                <a:pt x="45720" y="17365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916802-623F-4C20-9A97-9E650D286614}">
      <dsp:nvSpPr>
        <dsp:cNvPr id="0" name=""/>
        <dsp:cNvSpPr/>
      </dsp:nvSpPr>
      <dsp:spPr>
        <a:xfrm>
          <a:off x="3228643" y="1437799"/>
          <a:ext cx="2283929" cy="1736541"/>
        </a:xfrm>
        <a:custGeom>
          <a:avLst/>
          <a:gdLst/>
          <a:ahLst/>
          <a:cxnLst/>
          <a:rect l="0" t="0" r="0" b="0"/>
          <a:pathLst>
            <a:path>
              <a:moveTo>
                <a:pt x="2283929" y="0"/>
              </a:moveTo>
              <a:lnTo>
                <a:pt x="2283929" y="1538348"/>
              </a:lnTo>
              <a:lnTo>
                <a:pt x="0" y="1538348"/>
              </a:lnTo>
              <a:lnTo>
                <a:pt x="0" y="17365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7FD87E-EA86-436E-8D5C-EA1AF40C20A8}">
      <dsp:nvSpPr>
        <dsp:cNvPr id="0" name=""/>
        <dsp:cNvSpPr/>
      </dsp:nvSpPr>
      <dsp:spPr>
        <a:xfrm>
          <a:off x="944714" y="1437799"/>
          <a:ext cx="4567858" cy="1736541"/>
        </a:xfrm>
        <a:custGeom>
          <a:avLst/>
          <a:gdLst/>
          <a:ahLst/>
          <a:cxnLst/>
          <a:rect l="0" t="0" r="0" b="0"/>
          <a:pathLst>
            <a:path>
              <a:moveTo>
                <a:pt x="4567858" y="0"/>
              </a:moveTo>
              <a:lnTo>
                <a:pt x="4567858" y="1538348"/>
              </a:lnTo>
              <a:lnTo>
                <a:pt x="0" y="1538348"/>
              </a:lnTo>
              <a:lnTo>
                <a:pt x="0" y="17365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7B5F96-2593-4CE3-A58B-19545DABF6BE}">
      <dsp:nvSpPr>
        <dsp:cNvPr id="0" name=""/>
        <dsp:cNvSpPr/>
      </dsp:nvSpPr>
      <dsp:spPr>
        <a:xfrm>
          <a:off x="2507072" y="494027"/>
          <a:ext cx="6010999" cy="943772"/>
        </a:xfrm>
        <a:prstGeom prst="rect">
          <a:avLst/>
        </a:prstGeom>
        <a:solidFill>
          <a:schemeClr val="accent5"/>
        </a:solidFill>
        <a:ln w="12700" cap="flat" cmpd="sng" algn="ctr">
          <a:solidFill>
            <a:schemeClr val="accent5">
              <a:shade val="50000"/>
            </a:schemeClr>
          </a:solidFill>
          <a:prstDash val="solid"/>
          <a:miter lim="800000"/>
        </a:ln>
        <a:effectLst/>
        <a:scene3d>
          <a:camera prst="orthographicFront"/>
          <a:lightRig rig="flat" dir="t"/>
        </a:scene3d>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فرماندهي قرارگاه سايبري مسجد مقدّس جمكران</a:t>
          </a:r>
        </a:p>
      </dsp:txBody>
      <dsp:txXfrm>
        <a:off x="2507072" y="494027"/>
        <a:ext cx="6010999" cy="943772"/>
      </dsp:txXfrm>
    </dsp:sp>
    <dsp:sp modelId="{585F68A6-5F50-4ACB-8E69-3814CED10AC4}">
      <dsp:nvSpPr>
        <dsp:cNvPr id="0" name=""/>
        <dsp:cNvSpPr/>
      </dsp:nvSpPr>
      <dsp:spPr>
        <a:xfrm>
          <a:off x="942" y="3174341"/>
          <a:ext cx="1887544" cy="943772"/>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معاونت عمليات فني و مهندسي</a:t>
          </a:r>
        </a:p>
      </dsp:txBody>
      <dsp:txXfrm>
        <a:off x="942" y="3174341"/>
        <a:ext cx="1887544" cy="943772"/>
      </dsp:txXfrm>
    </dsp:sp>
    <dsp:sp modelId="{47B65671-EA55-447C-B3FD-C27AADCB9EA8}">
      <dsp:nvSpPr>
        <dsp:cNvPr id="0" name=""/>
        <dsp:cNvSpPr/>
      </dsp:nvSpPr>
      <dsp:spPr>
        <a:xfrm>
          <a:off x="2284871" y="3174341"/>
          <a:ext cx="1887544" cy="943772"/>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معاونت اطلاعات و داده‌پردازي</a:t>
          </a:r>
        </a:p>
      </dsp:txBody>
      <dsp:txXfrm>
        <a:off x="2284871" y="3174341"/>
        <a:ext cx="1887544" cy="943772"/>
      </dsp:txXfrm>
    </dsp:sp>
    <dsp:sp modelId="{D36331B5-40F0-4EF8-94A0-AA2232384B83}">
      <dsp:nvSpPr>
        <dsp:cNvPr id="0" name=""/>
        <dsp:cNvSpPr/>
      </dsp:nvSpPr>
      <dsp:spPr>
        <a:xfrm>
          <a:off x="4568800" y="3174341"/>
          <a:ext cx="1887544" cy="943772"/>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معاونت حفاظت داخلي قرارگاه</a:t>
          </a:r>
        </a:p>
      </dsp:txBody>
      <dsp:txXfrm>
        <a:off x="4568800" y="3174341"/>
        <a:ext cx="1887544" cy="943772"/>
      </dsp:txXfrm>
    </dsp:sp>
    <dsp:sp modelId="{2AAD0FC6-3A55-44FE-A26B-5ED5CED65616}">
      <dsp:nvSpPr>
        <dsp:cNvPr id="0" name=""/>
        <dsp:cNvSpPr/>
      </dsp:nvSpPr>
      <dsp:spPr>
        <a:xfrm>
          <a:off x="6852729" y="3174341"/>
          <a:ext cx="1887544" cy="943772"/>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معاونت حقوقي</a:t>
          </a:r>
        </a:p>
      </dsp:txBody>
      <dsp:txXfrm>
        <a:off x="6852729" y="3174341"/>
        <a:ext cx="1887544" cy="943772"/>
      </dsp:txXfrm>
    </dsp:sp>
    <dsp:sp modelId="{5F182541-5885-4336-A775-04C73008A6FD}">
      <dsp:nvSpPr>
        <dsp:cNvPr id="0" name=""/>
        <dsp:cNvSpPr/>
      </dsp:nvSpPr>
      <dsp:spPr>
        <a:xfrm>
          <a:off x="9136658" y="3174341"/>
          <a:ext cx="1887544" cy="943772"/>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2">
          <a:schemeClr val="accent1"/>
        </a:fillRef>
        <a:effectRef idx="1">
          <a:schemeClr val="accent1"/>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معاونت ارتباطات و رسانه</a:t>
          </a:r>
        </a:p>
      </dsp:txBody>
      <dsp:txXfrm>
        <a:off x="9136658" y="3174341"/>
        <a:ext cx="1887544" cy="943772"/>
      </dsp:txXfrm>
    </dsp:sp>
    <dsp:sp modelId="{275B51A8-2495-44D0-AD4C-B22898D4CDE3}">
      <dsp:nvSpPr>
        <dsp:cNvPr id="0" name=""/>
        <dsp:cNvSpPr/>
      </dsp:nvSpPr>
      <dsp:spPr>
        <a:xfrm>
          <a:off x="1738445" y="1834184"/>
          <a:ext cx="3575934" cy="943772"/>
        </a:xfrm>
        <a:prstGeom prst="rect">
          <a:avLst/>
        </a:prstGeom>
        <a:solidFill>
          <a:schemeClr val="accent2"/>
        </a:solidFill>
        <a:ln w="12700" cap="flat" cmpd="sng" algn="ctr">
          <a:solidFill>
            <a:schemeClr val="accent2">
              <a:shade val="50000"/>
            </a:schemeClr>
          </a:solidFill>
          <a:prstDash val="solid"/>
          <a:miter lim="800000"/>
        </a:ln>
        <a:effectLst/>
        <a:scene3d>
          <a:camera prst="orthographicFront"/>
          <a:lightRig rig="flat" dir="t"/>
        </a:scene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1">
            <a:lnSpc>
              <a:spcPct val="90000"/>
            </a:lnSpc>
            <a:spcBef>
              <a:spcPct val="0"/>
            </a:spcBef>
            <a:spcAft>
              <a:spcPct val="35000"/>
            </a:spcAft>
            <a:buNone/>
          </a:pPr>
          <a:r>
            <a:rPr lang="fa-IR" sz="2200" kern="1200" dirty="0">
              <a:cs typeface="Titr" panose="00000700000000000000" pitchFamily="2" charset="-78"/>
            </a:rPr>
            <a:t>شوراي عالي تصميم‌گيري</a:t>
          </a:r>
        </a:p>
      </dsp:txBody>
      <dsp:txXfrm>
        <a:off x="1738445" y="1834184"/>
        <a:ext cx="3575934" cy="94377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B6CE-85B1-4295-81CF-2D6187EBBB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D1292CFE-B9EB-4B73-ABEE-C82B6F5AC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C563F823-6355-4664-9750-148CD6452BA6}"/>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5" name="Footer Placeholder 4">
            <a:extLst>
              <a:ext uri="{FF2B5EF4-FFF2-40B4-BE49-F238E27FC236}">
                <a16:creationId xmlns:a16="http://schemas.microsoft.com/office/drawing/2014/main" id="{A787A4D1-F772-4D08-8AD8-2E3206331836}"/>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6D1DEE5C-E0DF-4970-88F9-A3D89DEA2DA1}"/>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375213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37CE-1C43-4E40-8B62-37F82DAC0EE0}"/>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E6D7E3D1-4B29-4136-A431-BEFA452AE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C0B6AD94-AFD8-4453-93BC-B6CA2C89DDEC}"/>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5" name="Footer Placeholder 4">
            <a:extLst>
              <a:ext uri="{FF2B5EF4-FFF2-40B4-BE49-F238E27FC236}">
                <a16:creationId xmlns:a16="http://schemas.microsoft.com/office/drawing/2014/main" id="{0FE82C5D-8AE4-40C9-9D40-5955579C993E}"/>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D864443E-62BC-4916-913D-6EA1617D6CB1}"/>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3134292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421E1-9D0F-45C5-955F-186B997156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27835422-228B-4670-94F9-40A845755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11A06FC4-361C-407A-A4A5-FB168E01E72D}"/>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5" name="Footer Placeholder 4">
            <a:extLst>
              <a:ext uri="{FF2B5EF4-FFF2-40B4-BE49-F238E27FC236}">
                <a16:creationId xmlns:a16="http://schemas.microsoft.com/office/drawing/2014/main" id="{B0ACE151-9DFF-4AC9-8729-EC670564AAF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C2D19A67-AECD-47F7-877A-E966C0A5216F}"/>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221055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59D4-B35D-4DF4-B270-31B3252FF369}"/>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A3E0B9DA-2317-4EA2-BA74-B14A42C60F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DFE1B93-A00E-4B4B-8589-23F71A80BC18}"/>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5" name="Footer Placeholder 4">
            <a:extLst>
              <a:ext uri="{FF2B5EF4-FFF2-40B4-BE49-F238E27FC236}">
                <a16:creationId xmlns:a16="http://schemas.microsoft.com/office/drawing/2014/main" id="{ABA154F2-09B6-4848-848D-CF5ECEE2E403}"/>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E795EB83-D776-4DD1-B05D-61035DC66801}"/>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22272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B218-3D0E-4760-B870-2552E7A3B6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D41CE5B0-479F-4735-A3C6-60A4B504F6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B42759-4D51-4D73-A0EB-DCDEAF954BD3}"/>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5" name="Footer Placeholder 4">
            <a:extLst>
              <a:ext uri="{FF2B5EF4-FFF2-40B4-BE49-F238E27FC236}">
                <a16:creationId xmlns:a16="http://schemas.microsoft.com/office/drawing/2014/main" id="{6D85FA93-645D-4BE5-96DE-B4FD1123840A}"/>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401601A-F1AB-4E0C-BAC1-9EAA0D4D4819}"/>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335899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3151-7956-40CA-8A7B-418FF32DE0B1}"/>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D67C4D6F-9211-4BE9-88CB-747C24BBFC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CFF4E250-496D-44CC-9C01-812402A652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FABA38F2-ACBC-49C0-B387-50D6274FCA7C}"/>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6" name="Footer Placeholder 5">
            <a:extLst>
              <a:ext uri="{FF2B5EF4-FFF2-40B4-BE49-F238E27FC236}">
                <a16:creationId xmlns:a16="http://schemas.microsoft.com/office/drawing/2014/main" id="{F706E419-8DE0-416F-8ABF-0C982F5EB7DC}"/>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705E9402-C4FA-4362-B364-DBA96A0442A0}"/>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1672252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6606-109D-48DE-BE4D-B5B129CC2197}"/>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94DE05DB-6C6E-4D63-8160-F8E423999C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E10D88-B01A-4C67-9A22-92BF6D134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52463B20-48A9-409E-B2E8-F6EE1F0E00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79568-07EF-4FA4-93C3-1BCB1EFF3A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47172CFD-62D1-4530-A966-C48941E6B96D}"/>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8" name="Footer Placeholder 7">
            <a:extLst>
              <a:ext uri="{FF2B5EF4-FFF2-40B4-BE49-F238E27FC236}">
                <a16:creationId xmlns:a16="http://schemas.microsoft.com/office/drawing/2014/main" id="{10DDBD63-55E6-4E81-80D1-D6E4B884B04F}"/>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6FBEFAA7-B5EF-4996-9353-AD892CCEDBCE}"/>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294747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BCB5-7D73-4677-8910-258C4611E543}"/>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0C1CFEE1-72BB-432A-B7FA-29F2BBFFCD8B}"/>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4" name="Footer Placeholder 3">
            <a:extLst>
              <a:ext uri="{FF2B5EF4-FFF2-40B4-BE49-F238E27FC236}">
                <a16:creationId xmlns:a16="http://schemas.microsoft.com/office/drawing/2014/main" id="{7E3AD3A9-003D-49E3-8168-4908149FA9D2}"/>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82BB1B60-4918-4DB8-B18C-3F2828A61484}"/>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53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06599-37E3-42DF-BD57-CE76EF0B2E62}"/>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3" name="Footer Placeholder 2">
            <a:extLst>
              <a:ext uri="{FF2B5EF4-FFF2-40B4-BE49-F238E27FC236}">
                <a16:creationId xmlns:a16="http://schemas.microsoft.com/office/drawing/2014/main" id="{130B91C2-38BE-40D2-9925-B1AC43679EE9}"/>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15DF1184-575A-40B8-A83E-34A35F07A989}"/>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254502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A08E-97A7-40EA-99A4-BDE879988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4EEB0CBD-8561-4DCE-9389-F34BA3A58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C1BDBD00-EEBE-4F40-9588-0633124B3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388B9-1F58-40B7-8CC0-7AAC66AA315C}"/>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6" name="Footer Placeholder 5">
            <a:extLst>
              <a:ext uri="{FF2B5EF4-FFF2-40B4-BE49-F238E27FC236}">
                <a16:creationId xmlns:a16="http://schemas.microsoft.com/office/drawing/2014/main" id="{EDB837FB-69AF-4A6A-B5A4-7C9457B26716}"/>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3845C60F-1467-47A9-94E5-E3D2C25CB4EA}"/>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330444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4F5E-AF09-4BA9-B626-B98AC5BD1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65AC3468-F3B1-4FD4-B53D-BEA653D23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796FAEAE-AF44-4B75-8C3C-4CB5D61D9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3D4D4-020F-434F-83A7-1E33DDFE2758}"/>
              </a:ext>
            </a:extLst>
          </p:cNvPr>
          <p:cNvSpPr>
            <a:spLocks noGrp="1"/>
          </p:cNvSpPr>
          <p:nvPr>
            <p:ph type="dt" sz="half" idx="10"/>
          </p:nvPr>
        </p:nvSpPr>
        <p:spPr/>
        <p:txBody>
          <a:bodyPr/>
          <a:lstStyle/>
          <a:p>
            <a:fld id="{FD8B948D-38D9-4FC2-B1AB-7D446CF43278}" type="datetimeFigureOut">
              <a:rPr lang="fa-IR" smtClean="0"/>
              <a:t>1446/10/03</a:t>
            </a:fld>
            <a:endParaRPr lang="fa-IR"/>
          </a:p>
        </p:txBody>
      </p:sp>
      <p:sp>
        <p:nvSpPr>
          <p:cNvPr id="6" name="Footer Placeholder 5">
            <a:extLst>
              <a:ext uri="{FF2B5EF4-FFF2-40B4-BE49-F238E27FC236}">
                <a16:creationId xmlns:a16="http://schemas.microsoft.com/office/drawing/2014/main" id="{F75D4C2E-BC3A-4067-A5B4-70CA5767DD5D}"/>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CD2E29CE-7AAB-4BCC-B18D-35CF07B5F138}"/>
              </a:ext>
            </a:extLst>
          </p:cNvPr>
          <p:cNvSpPr>
            <a:spLocks noGrp="1"/>
          </p:cNvSpPr>
          <p:nvPr>
            <p:ph type="sldNum" sz="quarter" idx="12"/>
          </p:nvPr>
        </p:nvSpPr>
        <p:spPr/>
        <p:txBody>
          <a:bodyPr/>
          <a:lstStyle/>
          <a:p>
            <a:fld id="{737C2221-D81B-46E9-AA5E-D0B6E50649AC}" type="slidenum">
              <a:rPr lang="fa-IR" smtClean="0"/>
              <a:t>‹#›</a:t>
            </a:fld>
            <a:endParaRPr lang="fa-IR"/>
          </a:p>
        </p:txBody>
      </p:sp>
    </p:spTree>
    <p:extLst>
      <p:ext uri="{BB962C8B-B14F-4D97-AF65-F5344CB8AC3E}">
        <p14:creationId xmlns:p14="http://schemas.microsoft.com/office/powerpoint/2010/main" val="388797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6A29E-7F22-4918-A26F-DCD0ABE65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34D3BFDD-9A60-4DF9-97B6-8BD0B39F92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879F571F-8FA8-4E23-9E7B-F5E72FF06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B948D-38D9-4FC2-B1AB-7D446CF43278}" type="datetimeFigureOut">
              <a:rPr lang="fa-IR" smtClean="0"/>
              <a:t>1446/10/03</a:t>
            </a:fld>
            <a:endParaRPr lang="fa-IR"/>
          </a:p>
        </p:txBody>
      </p:sp>
      <p:sp>
        <p:nvSpPr>
          <p:cNvPr id="5" name="Footer Placeholder 4">
            <a:extLst>
              <a:ext uri="{FF2B5EF4-FFF2-40B4-BE49-F238E27FC236}">
                <a16:creationId xmlns:a16="http://schemas.microsoft.com/office/drawing/2014/main" id="{25F416A6-F099-4257-A400-D1D69D027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B8C9A2B3-D31D-40F6-A845-A058C242F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C2221-D81B-46E9-AA5E-D0B6E50649AC}" type="slidenum">
              <a:rPr lang="fa-IR" smtClean="0"/>
              <a:t>‹#›</a:t>
            </a:fld>
            <a:endParaRPr lang="fa-IR"/>
          </a:p>
        </p:txBody>
      </p:sp>
    </p:spTree>
    <p:extLst>
      <p:ext uri="{BB962C8B-B14F-4D97-AF65-F5344CB8AC3E}">
        <p14:creationId xmlns:p14="http://schemas.microsoft.com/office/powerpoint/2010/main" val="2386346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3" name="Title 2">
            <a:extLst>
              <a:ext uri="{FF2B5EF4-FFF2-40B4-BE49-F238E27FC236}">
                <a16:creationId xmlns:a16="http://schemas.microsoft.com/office/drawing/2014/main" id="{B165CAC8-F04D-4DFF-9FAC-53358851B112}"/>
              </a:ext>
            </a:extLst>
          </p:cNvPr>
          <p:cNvSpPr>
            <a:spLocks noGrp="1"/>
          </p:cNvSpPr>
          <p:nvPr>
            <p:ph type="title"/>
          </p:nvPr>
        </p:nvSpPr>
        <p:spPr>
          <a:xfrm>
            <a:off x="6475444" y="503853"/>
            <a:ext cx="4769109" cy="3368352"/>
          </a:xfrm>
        </p:spPr>
        <p:txBody>
          <a:bodyPr>
            <a:noAutofit/>
          </a:bodyPr>
          <a:lstStyle/>
          <a:p>
            <a:pPr algn="ctr" rtl="1"/>
            <a:r>
              <a:rPr lang="en-US" sz="25200" dirty="0">
                <a:solidFill>
                  <a:schemeClr val="accent6">
                    <a:lumMod val="50000"/>
                  </a:schemeClr>
                </a:solidFill>
                <a:effectLst>
                  <a:glow rad="38100">
                    <a:schemeClr val="accent4">
                      <a:satMod val="175000"/>
                    </a:schemeClr>
                  </a:glow>
                </a:effectLst>
                <a:latin typeface="Besmellah 1" pitchFamily="2" charset="0"/>
              </a:rPr>
              <a:t>q</a:t>
            </a:r>
            <a:br>
              <a:rPr lang="fa-IR" sz="12100" dirty="0">
                <a:solidFill>
                  <a:schemeClr val="tx1"/>
                </a:solidFill>
              </a:rPr>
            </a:br>
            <a:endParaRPr lang="fa-IR" dirty="0"/>
          </a:p>
        </p:txBody>
      </p:sp>
    </p:spTree>
    <p:extLst>
      <p:ext uri="{BB962C8B-B14F-4D97-AF65-F5344CB8AC3E}">
        <p14:creationId xmlns:p14="http://schemas.microsoft.com/office/powerpoint/2010/main" val="4165720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228600" y="365125"/>
            <a:ext cx="11544300" cy="3292475"/>
          </a:xfrm>
        </p:spPr>
        <p:txBody>
          <a:bodyPr>
            <a:normAutofit/>
          </a:bodyPr>
          <a:lstStyle/>
          <a:p>
            <a:pPr algn="r" rtl="1">
              <a:lnSpc>
                <a:spcPct val="150000"/>
              </a:lnSpc>
            </a:pPr>
            <a:r>
              <a:rPr lang="fa-IR" sz="5400" dirty="0">
                <a:solidFill>
                  <a:schemeClr val="accent6">
                    <a:lumMod val="50000"/>
                  </a:schemeClr>
                </a:solidFill>
                <a:cs typeface="A Hamase" panose="00000400000000000000" pitchFamily="2" charset="-78"/>
              </a:rPr>
              <a:t>قرارگاه سايبري</a:t>
            </a:r>
            <a:br>
              <a:rPr lang="fa-IR" sz="5400" dirty="0">
                <a:solidFill>
                  <a:schemeClr val="accent6">
                    <a:lumMod val="50000"/>
                  </a:schemeClr>
                </a:solidFill>
                <a:cs typeface="A Hamase" panose="00000400000000000000" pitchFamily="2" charset="-78"/>
              </a:rPr>
            </a:br>
            <a:r>
              <a:rPr lang="fa-IR" sz="5400" dirty="0">
                <a:solidFill>
                  <a:schemeClr val="accent1">
                    <a:lumMod val="75000"/>
                  </a:schemeClr>
                </a:solidFill>
                <a:cs typeface="A Hamase" panose="00000400000000000000" pitchFamily="2" charset="-78"/>
              </a:rPr>
              <a:t>مسجد</a:t>
            </a:r>
            <a:r>
              <a:rPr lang="fa-IR" sz="5400" dirty="0">
                <a:solidFill>
                  <a:schemeClr val="accent6">
                    <a:lumMod val="50000"/>
                  </a:schemeClr>
                </a:solidFill>
                <a:cs typeface="A Hamase" panose="00000400000000000000" pitchFamily="2" charset="-78"/>
              </a:rPr>
              <a:t> مقدّس </a:t>
            </a:r>
            <a:r>
              <a:rPr lang="fa-IR" sz="5400" dirty="0">
                <a:solidFill>
                  <a:srgbClr val="FF0000"/>
                </a:solidFill>
                <a:cs typeface="A Hamase" panose="00000400000000000000" pitchFamily="2" charset="-78"/>
              </a:rPr>
              <a:t>جمكران</a:t>
            </a:r>
          </a:p>
        </p:txBody>
      </p:sp>
    </p:spTree>
    <p:extLst>
      <p:ext uri="{BB962C8B-B14F-4D97-AF65-F5344CB8AC3E}">
        <p14:creationId xmlns:p14="http://schemas.microsoft.com/office/powerpoint/2010/main" val="165138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فرمايشات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rtl="1">
              <a:lnSpc>
                <a:spcPct val="120000"/>
              </a:lnSpc>
              <a:spcAft>
                <a:spcPts val="1200"/>
              </a:spcAft>
              <a:buClr>
                <a:srgbClr val="FF0000"/>
              </a:buClr>
              <a:buSzPts val="1200"/>
            </a:pPr>
            <a:r>
              <a:rPr lang="fa-IR" sz="2000" dirty="0">
                <a:latin typeface="Calibri" panose="020F0502020204030204" pitchFamily="34" charset="0"/>
                <a:ea typeface="Calibri" panose="020F0502020204030204" pitchFamily="34" charset="0"/>
                <a:cs typeface="Titr" panose="00000700000000000000" pitchFamily="2" charset="-78"/>
              </a:rPr>
              <a:t>«شما و اين حضرات نقش بي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بديل رسانه و تبليغ را در پيكارهاي كنوني جهان-كه بيش از هميشه است- مي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دانيد. امروز پيروزي يك طرف را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توانايي او در گرفتن و رساندنِ پيام </a:t>
            </a:r>
            <a:r>
              <a:rPr lang="fa-IR" sz="2000" dirty="0">
                <a:latin typeface="Calibri" panose="020F0502020204030204" pitchFamily="34" charset="0"/>
                <a:ea typeface="Calibri" panose="020F0502020204030204" pitchFamily="34" charset="0"/>
                <a:cs typeface="Titr" panose="00000700000000000000" pitchFamily="2" charset="-78"/>
              </a:rPr>
              <a:t>و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روايت او از واقعيت رقم </a:t>
            </a:r>
            <a:r>
              <a:rPr lang="fa-IR" sz="2000" dirty="0">
                <a:latin typeface="Calibri" panose="020F0502020204030204" pitchFamily="34" charset="0"/>
                <a:ea typeface="Calibri" panose="020F0502020204030204" pitchFamily="34" charset="0"/>
                <a:cs typeface="Titr" panose="00000700000000000000" pitchFamily="2" charset="-78"/>
              </a:rPr>
              <a:t>مي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زند، بسيار پيش و بيش از آن</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كه ابزارهاي نظامي وارد ميدان شوند و در آن اثر بگذارند. ما در اين عرصه مهم بايد دقت و تلاش و ابتكار خود را مضاعف كنيم» </a:t>
            </a:r>
            <a:r>
              <a:rPr lang="fa-IR" sz="2000" dirty="0">
                <a:solidFill>
                  <a:srgbClr val="808080"/>
                </a:solidFill>
                <a:latin typeface="Calibri" panose="020F0502020204030204" pitchFamily="34" charset="0"/>
                <a:ea typeface="Calibri" panose="020F0502020204030204" pitchFamily="34" charset="0"/>
                <a:cs typeface="Titr" panose="00000700000000000000" pitchFamily="2" charset="-78"/>
              </a:rPr>
              <a:t>(10/10/1403)</a:t>
            </a:r>
          </a:p>
          <a:p>
            <a:pPr indent="252095" algn="just" rtl="1">
              <a:lnSpc>
                <a:spcPct val="120000"/>
              </a:lnSpc>
              <a:spcAft>
                <a:spcPts val="1200"/>
              </a:spcAft>
            </a:pPr>
            <a:r>
              <a:rPr lang="fa-IR" sz="2000" dirty="0">
                <a:latin typeface="Calibri" panose="020F0502020204030204" pitchFamily="34" charset="0"/>
                <a:ea typeface="Calibri" panose="020F0502020204030204" pitchFamily="34" charset="0"/>
                <a:cs typeface="Titr" panose="00000700000000000000" pitchFamily="2" charset="-78"/>
              </a:rPr>
              <a:t>«امروز شما در دنيا اين را مي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بينيد، قبل از دوران امام حسين (عليه السّلام) هم اين دوجبهه</a:t>
            </a:r>
            <a:r>
              <a:rPr lang="en-US" sz="20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وجود داشت، در زمان بعد از ايشان هم وجود داشته، امروز هم وجود دارد، تا آخر هم وجود خواهد داشت. در همه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اينها «اِنّي سِلمٌ لِمَن سالَمَكم»؛ با هر كسي كه در جبهه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شما است، من خوبم؛ «حَربٌ</a:t>
            </a:r>
            <a:r>
              <a:rPr lang="en-US" sz="20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لِمَن حارَبَكم</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 با هر كسي كه با جبهه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شما مي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جنگد، مي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جنگم. اين جنگ اَشكال مختلفي دارد: در دوران شمشير و نيزه يك جور است، در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دوران اتم و هوش مصنوعي</a:t>
            </a:r>
            <a:r>
              <a:rPr lang="fa-IR" sz="2000" dirty="0">
                <a:latin typeface="Calibri" panose="020F0502020204030204" pitchFamily="34" charset="0"/>
                <a:ea typeface="Calibri" panose="020F0502020204030204" pitchFamily="34" charset="0"/>
                <a:cs typeface="Titr" panose="00000700000000000000" pitchFamily="2" charset="-78"/>
              </a:rPr>
              <a:t> و امثال اينها يك جور ديگر است، ولي هست؛ در دوران تبليغات به وسيله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شعر و قصيده و حديث و بيان كلمات يك جور است، در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دوران اينترنت و كوانتوم </a:t>
            </a:r>
            <a:r>
              <a:rPr lang="fa-IR" sz="2000" dirty="0">
                <a:latin typeface="Calibri" panose="020F0502020204030204" pitchFamily="34" charset="0"/>
                <a:ea typeface="Calibri" panose="020F0502020204030204" pitchFamily="34" charset="0"/>
                <a:cs typeface="Titr" panose="00000700000000000000" pitchFamily="2" charset="-78"/>
              </a:rPr>
              <a:t>و امثال اينها هم يك جور ديگر است، ولي هست… «حَربٌ</a:t>
            </a:r>
            <a:r>
              <a:rPr lang="en-US" sz="20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لِمَن</a:t>
            </a:r>
            <a:r>
              <a:rPr lang="en-US" sz="20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حارَبَكم» هميشه به معناي تفنگ به دست گرفتن نيست؛ به معناي درست انديشيدن، درست سخن گفتن، درست شناسايي كردن، دقيق به هدف زدن است؛ «حَربٌ</a:t>
            </a:r>
            <a:r>
              <a:rPr lang="en-US" sz="20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لِمَن حارَبَكم» اين</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جوري است. بدانيد وظيفه چيست، بشناسيد راهي را كه بايد بپيماييد.» </a:t>
            </a:r>
            <a:r>
              <a:rPr lang="fa-IR" sz="2000" dirty="0">
                <a:solidFill>
                  <a:srgbClr val="808080"/>
                </a:solidFill>
                <a:latin typeface="Calibri" panose="020F0502020204030204" pitchFamily="34" charset="0"/>
                <a:ea typeface="Calibri" panose="020F0502020204030204" pitchFamily="34" charset="0"/>
                <a:cs typeface="Titr" panose="00000700000000000000" pitchFamily="2" charset="-78"/>
              </a:rPr>
              <a:t>(4/6/1403)</a:t>
            </a:r>
            <a:endParaRPr lang="en-US" sz="2000" dirty="0">
              <a:latin typeface="Calibri" panose="020F0502020204030204" pitchFamily="34" charset="0"/>
              <a:ea typeface="Calibri" panose="020F0502020204030204" pitchFamily="34" charset="0"/>
              <a:cs typeface="Titr" panose="00000700000000000000" pitchFamily="2" charset="-78"/>
            </a:endParaRPr>
          </a:p>
          <a:p>
            <a:pPr lvl="0" algn="just" rtl="1">
              <a:lnSpc>
                <a:spcPct val="120000"/>
              </a:lnSpc>
              <a:spcAft>
                <a:spcPts val="1200"/>
              </a:spcAft>
              <a:buClr>
                <a:srgbClr val="FF0000"/>
              </a:buClr>
              <a:buSzPts val="1200"/>
            </a:pPr>
            <a:endParaRPr lang="en-US" sz="2000" dirty="0">
              <a:latin typeface="Calibri" panose="020F0502020204030204" pitchFamily="34" charset="0"/>
              <a:ea typeface="Calibri" panose="020F0502020204030204" pitchFamily="34" charset="0"/>
              <a:cs typeface="Titr" panose="00000700000000000000" pitchFamily="2" charset="-78"/>
            </a:endParaRPr>
          </a:p>
        </p:txBody>
      </p:sp>
    </p:spTree>
    <p:extLst>
      <p:ext uri="{BB962C8B-B14F-4D97-AF65-F5344CB8AC3E}">
        <p14:creationId xmlns:p14="http://schemas.microsoft.com/office/powerpoint/2010/main" val="122325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فرمايشات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2095" algn="just" rtl="1">
              <a:lnSpc>
                <a:spcPct val="120000"/>
              </a:lnSpc>
              <a:spcAft>
                <a:spcPts val="1200"/>
              </a:spcAft>
            </a:pPr>
            <a:r>
              <a:rPr lang="fa-IR" sz="2000" dirty="0">
                <a:latin typeface="Calibri" panose="020F0502020204030204" pitchFamily="34" charset="0"/>
                <a:ea typeface="Calibri" panose="020F0502020204030204" pitchFamily="34" charset="0"/>
                <a:cs typeface="Titr" panose="00000700000000000000" pitchFamily="2" charset="-78"/>
              </a:rPr>
              <a:t>«اگر ما امروز در زمينه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علوم شناختي و فنّاوري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هاي شناختي تلاش نكنيم، كار نكنيم، حركت جدّي نكنيم -چون ديگران دارند [كار] ميكنند ديگر، با همه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وجود دارند [تلاش] مي‌كنند؛ امروز مثلاً فرض كنيد ايشان نشان دادند كه در زمينه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000" dirty="0">
                <a:latin typeface="Calibri" panose="020F0502020204030204" pitchFamily="34" charset="0"/>
                <a:ea typeface="Calibri" panose="020F0502020204030204" pitchFamily="34" charset="0"/>
                <a:cs typeface="Titr" panose="00000700000000000000" pitchFamily="2" charset="-78"/>
              </a:rPr>
              <a:t>مثلاً ما چهاردهم هستيم در دنيا- اگر چنانچه يك ذرّه غفلت كنيم و خوابمان ببرد، بسرعت سقوط خواهيم كرد و پنجاه سالِ ديگر خواهيم شد پنجاهم، خواهيم شد صدم، يعني دنيا از ما جلو مي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افتد و ميرود. اين نكته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مهمّي است و بايد همه به اين توجّه كنند؛ هم شما دانشمندان و محقّقين و پژوهشگران بايد به اين توجّه كنيد يعني شما ديگر شب و روز نبايد بشناسيد، هم مسئولين كشور و دولتي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ها بايد توجّه كنند. اينكه بنده اين </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همه روي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مسئله علم </a:t>
            </a:r>
            <a:r>
              <a:rPr lang="fa-IR" sz="2000" dirty="0">
                <a:latin typeface="Calibri" panose="020F0502020204030204" pitchFamily="34" charset="0"/>
                <a:ea typeface="Calibri" panose="020F0502020204030204" pitchFamily="34" charset="0"/>
                <a:cs typeface="Titr" panose="00000700000000000000" pitchFamily="2" charset="-78"/>
              </a:rPr>
              <a:t>تكيه ميكنم، به خاطر اين است» </a:t>
            </a:r>
            <a:r>
              <a:rPr lang="fa-IR" sz="2000" dirty="0">
                <a:solidFill>
                  <a:srgbClr val="808080"/>
                </a:solidFill>
                <a:latin typeface="Calibri" panose="020F0502020204030204" pitchFamily="34" charset="0"/>
                <a:ea typeface="Calibri" panose="020F0502020204030204" pitchFamily="34" charset="0"/>
                <a:cs typeface="Titr" panose="00000700000000000000" pitchFamily="2" charset="-78"/>
              </a:rPr>
              <a:t>(3/11/1397) </a:t>
            </a:r>
            <a:endParaRPr lang="en-US" sz="1600" dirty="0">
              <a:latin typeface="Calibri" panose="020F0502020204030204" pitchFamily="34" charset="0"/>
              <a:ea typeface="Calibri" panose="020F0502020204030204" pitchFamily="34" charset="0"/>
              <a:cs typeface="Titr" panose="00000700000000000000" pitchFamily="2" charset="-78"/>
            </a:endParaRPr>
          </a:p>
          <a:p>
            <a:pPr indent="252095" algn="just" rtl="1">
              <a:lnSpc>
                <a:spcPct val="120000"/>
              </a:lnSpc>
              <a:spcAft>
                <a:spcPts val="1200"/>
              </a:spcAft>
            </a:pPr>
            <a:r>
              <a:rPr lang="fa-IR" sz="2000" dirty="0">
                <a:latin typeface="Calibri" panose="020F0502020204030204" pitchFamily="34" charset="0"/>
                <a:ea typeface="Calibri" panose="020F0502020204030204" pitchFamily="34" charset="0"/>
                <a:cs typeface="Titr" panose="00000700000000000000" pitchFamily="2" charset="-78"/>
              </a:rPr>
              <a:t>«اين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دانش</a:t>
            </a:r>
            <a:r>
              <a:rPr lang="en-US" sz="1600" dirty="0">
                <a:solidFill>
                  <a:srgbClr val="FF0000"/>
                </a:solidFill>
                <a:latin typeface="Calibri" panose="020F0502020204030204" pitchFamily="34" charset="0"/>
                <a:ea typeface="Calibri" panose="020F0502020204030204" pitchFamily="34" charset="0"/>
                <a:cs typeface="Titr" panose="00000700000000000000" pitchFamily="2" charset="-78"/>
              </a:rPr>
              <a:t>‌</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هايي كه بشر كشف مي</a:t>
            </a:r>
            <a:r>
              <a:rPr lang="en-US" sz="1600" dirty="0">
                <a:solidFill>
                  <a:srgbClr val="FF0000"/>
                </a:solidFill>
                <a:latin typeface="Calibri" panose="020F0502020204030204" pitchFamily="34" charset="0"/>
                <a:ea typeface="Calibri" panose="020F0502020204030204" pitchFamily="34" charset="0"/>
                <a:cs typeface="Titr" panose="00000700000000000000" pitchFamily="2" charset="-78"/>
              </a:rPr>
              <a:t>‌</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كند </a:t>
            </a:r>
            <a:r>
              <a:rPr lang="fa-IR" sz="2000" dirty="0">
                <a:latin typeface="Calibri" panose="020F0502020204030204" pitchFamily="34" charset="0"/>
                <a:ea typeface="Calibri" panose="020F0502020204030204" pitchFamily="34" charset="0"/>
                <a:cs typeface="Titr" panose="00000700000000000000" pitchFamily="2" charset="-78"/>
              </a:rPr>
              <a:t>- حالا امروز علوم شناختي، كه اينها جزو كشفيات جديد بشر است؛</a:t>
            </a:r>
            <a:r>
              <a:rPr lang="en-US" sz="16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يك روزي مثلاً هفتاد هشتاد سال پيش، صد سال پيش، علومِ مربوط به اتم و كاركردهاي اتم و امثال اين</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ها - هر كدام از اينها يك دريچه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اي است كه به روي انسان باز ميشود تا عالَم وجود را و هستي را كه صُنع الهي است بيشتر بشناسد؛ اين يك فتوح الهي است؛ اينها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فتوحات الهيه </a:t>
            </a:r>
            <a:r>
              <a:rPr lang="fa-IR" sz="2000" dirty="0">
                <a:latin typeface="Calibri" panose="020F0502020204030204" pitchFamily="34" charset="0"/>
                <a:ea typeface="Calibri" panose="020F0502020204030204" pitchFamily="34" charset="0"/>
                <a:cs typeface="Titr" panose="00000700000000000000" pitchFamily="2" charset="-78"/>
              </a:rPr>
              <a:t>است؛ ما بايستي از اين فتوح الهي استقبال كنيم،</a:t>
            </a:r>
            <a:r>
              <a:rPr lang="en-US" sz="1600" dirty="0">
                <a:latin typeface="Calibri" panose="020F0502020204030204" pitchFamily="34" charset="0"/>
                <a:ea typeface="Calibri" panose="020F0502020204030204" pitchFamily="34" charset="0"/>
                <a:cs typeface="Titr" panose="00000700000000000000" pitchFamily="2" charset="-78"/>
              </a:rPr>
              <a:t>‌</a:t>
            </a:r>
            <a:r>
              <a:rPr lang="en-US" sz="2000" dirty="0">
                <a:latin typeface="Lotus" panose="00000400000000000000" pitchFamily="2" charset="-78"/>
                <a:ea typeface="Calibri" panose="020F0502020204030204" pitchFamily="34" charset="0"/>
                <a:cs typeface="Titr" panose="00000700000000000000" pitchFamily="2" charset="-78"/>
              </a:rPr>
              <a:t> </a:t>
            </a:r>
            <a:r>
              <a:rPr lang="fa-IR" sz="2000" dirty="0">
                <a:latin typeface="Lotus" panose="00000400000000000000" pitchFamily="2" charset="-78"/>
                <a:ea typeface="Calibri" panose="020F0502020204030204" pitchFamily="34" charset="0"/>
                <a:cs typeface="Titr" panose="00000700000000000000" pitchFamily="2" charset="-78"/>
              </a:rPr>
              <a:t>استفاده كنيم. خداوند در قرآن ميگويد كه «وَ استَعمَرَكم فيها» شما را در روي اين زمين وادار كرده و از شما خواسته آباد كردنِ اين زمين را. آباد كردن زمين به معناي آباد كردن جسم بي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جان نيست بلكه به معناي مجموعه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آن چيزي است كه زمين حامل آن است كه عمده وجود انسان است. اين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علوم </a:t>
            </a:r>
            <a:r>
              <a:rPr lang="fa-IR" sz="2000" dirty="0">
                <a:latin typeface="Calibri" panose="020F0502020204030204" pitchFamily="34" charset="0"/>
                <a:ea typeface="Calibri" panose="020F0502020204030204" pitchFamily="34" charset="0"/>
                <a:cs typeface="Titr" panose="00000700000000000000" pitchFamily="2" charset="-78"/>
              </a:rPr>
              <a:t>-هم علومي كه امروز بتدريج دارد كشف ميشود، هم آنچه قبلاً كشف شده و هم آن چيزهايي كه بعدها كشف خواهد شد- ما را به اين «اِستَعمَرَكم فيها» نزديك ميكند.» </a:t>
            </a:r>
            <a:r>
              <a:rPr lang="fa-IR" sz="2000" dirty="0">
                <a:solidFill>
                  <a:srgbClr val="808080"/>
                </a:solidFill>
                <a:latin typeface="Calibri" panose="020F0502020204030204" pitchFamily="34" charset="0"/>
                <a:ea typeface="Calibri" panose="020F0502020204030204" pitchFamily="34" charset="0"/>
                <a:cs typeface="Titr" panose="00000700000000000000" pitchFamily="2" charset="-78"/>
              </a:rPr>
              <a:t>(3/11/1397)</a:t>
            </a:r>
            <a:endParaRPr lang="en-US" sz="1600" dirty="0">
              <a:latin typeface="Calibri" panose="020F0502020204030204" pitchFamily="34" charset="0"/>
              <a:ea typeface="Calibri" panose="020F0502020204030204" pitchFamily="34" charset="0"/>
              <a:cs typeface="Titr" panose="00000700000000000000" pitchFamily="2" charset="-78"/>
            </a:endParaRPr>
          </a:p>
        </p:txBody>
      </p:sp>
    </p:spTree>
    <p:extLst>
      <p:ext uri="{BB962C8B-B14F-4D97-AF65-F5344CB8AC3E}">
        <p14:creationId xmlns:p14="http://schemas.microsoft.com/office/powerpoint/2010/main" val="3631449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فرمايشات مقام معظّم رهبري </a:t>
            </a:r>
            <a:r>
              <a:rPr lang="fa-IR" baseline="30000" dirty="0">
                <a:solidFill>
                  <a:schemeClr val="bg1">
                    <a:lumMod val="65000"/>
                  </a:schemeClr>
                </a:solidFill>
                <a:cs typeface="A Hamase" panose="00000400000000000000" pitchFamily="2" charset="-78"/>
              </a:rPr>
              <a:t>(حفظه‌الله)</a:t>
            </a:r>
            <a:endParaRPr lang="fa-IR" sz="2000" baseline="30000" dirty="0">
              <a:solidFill>
                <a:schemeClr val="bg1">
                  <a:lumMod val="65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2095" algn="just" rtl="1">
              <a:lnSpc>
                <a:spcPct val="100000"/>
              </a:lnSpc>
              <a:spcAft>
                <a:spcPts val="1200"/>
              </a:spcAft>
            </a:pPr>
            <a:r>
              <a:rPr lang="fa-IR" sz="2800" dirty="0">
                <a:latin typeface="Calibri" panose="020F0502020204030204" pitchFamily="34" charset="0"/>
                <a:ea typeface="Calibri" panose="020F0502020204030204" pitchFamily="34" charset="0"/>
                <a:cs typeface="Titr" panose="00000700000000000000" pitchFamily="2" charset="-78"/>
              </a:rPr>
              <a:t>«هر ملّتي كه امروز در زمينه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ي اين </a:t>
            </a:r>
            <a:r>
              <a:rPr lang="fa-IR" sz="2800" dirty="0">
                <a:solidFill>
                  <a:srgbClr val="FF0000"/>
                </a:solidFill>
                <a:latin typeface="Calibri" panose="020F0502020204030204" pitchFamily="34" charset="0"/>
                <a:ea typeface="Calibri" panose="020F0502020204030204" pitchFamily="34" charset="0"/>
                <a:cs typeface="Titr" panose="00000700000000000000" pitchFamily="2" charset="-78"/>
              </a:rPr>
              <a:t>دانش</a:t>
            </a:r>
            <a:r>
              <a:rPr lang="en-US" sz="2000" dirty="0">
                <a:solidFill>
                  <a:srgbClr val="FF0000"/>
                </a:solidFill>
                <a:latin typeface="Calibri" panose="020F0502020204030204" pitchFamily="34" charset="0"/>
                <a:ea typeface="Calibri" panose="020F0502020204030204" pitchFamily="34" charset="0"/>
                <a:cs typeface="Titr" panose="00000700000000000000" pitchFamily="2" charset="-78"/>
              </a:rPr>
              <a:t>‌</a:t>
            </a:r>
            <a:r>
              <a:rPr lang="fa-IR" sz="2800" dirty="0">
                <a:solidFill>
                  <a:srgbClr val="FF0000"/>
                </a:solidFill>
                <a:latin typeface="Calibri" panose="020F0502020204030204" pitchFamily="34" charset="0"/>
                <a:ea typeface="Calibri" panose="020F0502020204030204" pitchFamily="34" charset="0"/>
                <a:cs typeface="Titr" panose="00000700000000000000" pitchFamily="2" charset="-78"/>
              </a:rPr>
              <a:t>هاي جديد</a:t>
            </a:r>
            <a:r>
              <a:rPr lang="fa-IR" sz="2800" dirty="0">
                <a:latin typeface="Calibri" panose="020F0502020204030204" pitchFamily="34" charset="0"/>
                <a:ea typeface="Calibri" panose="020F0502020204030204" pitchFamily="34" charset="0"/>
                <a:cs typeface="Titr" panose="00000700000000000000" pitchFamily="2" charset="-78"/>
              </a:rPr>
              <a:t>…عقب بيفتد، سرنوشتش، سرنوشت آن ملّتهايي است كه در آغاز انقلاب صنعتي عقب افتادند و سرنوشتشان شد استعمارزدگي، شد زير دست بودن، شد فقير ماندن، شد ذليل شدن.» </a:t>
            </a:r>
            <a:r>
              <a:rPr lang="fa-IR" sz="2800" dirty="0">
                <a:solidFill>
                  <a:srgbClr val="808080"/>
                </a:solidFill>
                <a:latin typeface="Calibri" panose="020F0502020204030204" pitchFamily="34" charset="0"/>
                <a:ea typeface="Calibri" panose="020F0502020204030204" pitchFamily="34" charset="0"/>
                <a:cs typeface="Titr" panose="00000700000000000000" pitchFamily="2" charset="-78"/>
              </a:rPr>
              <a:t>(3/11/1397)</a:t>
            </a:r>
            <a:endParaRPr lang="en-US" sz="2000" dirty="0">
              <a:latin typeface="Calibri" panose="020F0502020204030204" pitchFamily="34" charset="0"/>
              <a:ea typeface="Calibri" panose="020F0502020204030204" pitchFamily="34" charset="0"/>
              <a:cs typeface="Titr" panose="00000700000000000000" pitchFamily="2" charset="-78"/>
            </a:endParaRPr>
          </a:p>
          <a:p>
            <a:pPr indent="252095" algn="just" rtl="1">
              <a:lnSpc>
                <a:spcPct val="100000"/>
              </a:lnSpc>
              <a:spcAft>
                <a:spcPts val="1200"/>
              </a:spcAft>
            </a:pPr>
            <a:r>
              <a:rPr lang="fa-IR" sz="2800" dirty="0">
                <a:latin typeface="Calibri" panose="020F0502020204030204" pitchFamily="34" charset="0"/>
                <a:ea typeface="Calibri" panose="020F0502020204030204" pitchFamily="34" charset="0"/>
                <a:cs typeface="Titr" panose="00000700000000000000" pitchFamily="2" charset="-78"/>
              </a:rPr>
              <a:t>«من پيشنهاد مي</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كنم يكي از مسائلي كه مورد تكيه و توجّه و تعميق واقع ميشود، </a:t>
            </a:r>
            <a:r>
              <a:rPr lang="fa-IR" sz="2800" dirty="0">
                <a:solidFill>
                  <a:srgbClr val="FF0000"/>
                </a:solidFill>
                <a:latin typeface="Calibri" panose="020F0502020204030204" pitchFamily="34" charset="0"/>
                <a:ea typeface="Calibri" panose="020F0502020204030204" pitchFamily="34" charset="0"/>
                <a:cs typeface="Titr" panose="00000700000000000000" pitchFamily="2" charset="-78"/>
              </a:rPr>
              <a:t>مسئله هوش مصنوعي </a:t>
            </a:r>
            <a:r>
              <a:rPr lang="fa-IR" sz="2800" dirty="0">
                <a:latin typeface="Calibri" panose="020F0502020204030204" pitchFamily="34" charset="0"/>
                <a:ea typeface="Calibri" panose="020F0502020204030204" pitchFamily="34" charset="0"/>
                <a:cs typeface="Titr" panose="00000700000000000000" pitchFamily="2" charset="-78"/>
              </a:rPr>
              <a:t>باشد كه در اداره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ي آينده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ي دنيا نقش خواهد داشت؛ حالا يا در معاونت علمي رئيس</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جمهور يا در دانشگاه بايد كاري كنيم كه ما در دنيا حدّاقل در [بين] ده كشور اوّل در مورد </a:t>
            </a:r>
            <a:r>
              <a:rPr lang="fa-IR" sz="28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800" dirty="0">
                <a:latin typeface="Calibri" panose="020F0502020204030204" pitchFamily="34" charset="0"/>
                <a:ea typeface="Calibri" panose="020F0502020204030204" pitchFamily="34" charset="0"/>
                <a:cs typeface="Titr" panose="00000700000000000000" pitchFamily="2" charset="-78"/>
              </a:rPr>
              <a:t>قرار بگيريم كه امروز نيستيم؛ امروز كشورهايي كه درجه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ي اوّل در </a:t>
            </a:r>
            <a:r>
              <a:rPr lang="fa-IR" sz="2800" dirty="0">
                <a:solidFill>
                  <a:srgbClr val="FF0000"/>
                </a:solidFill>
                <a:latin typeface="Calibri" panose="020F0502020204030204" pitchFamily="34" charset="0"/>
                <a:ea typeface="Calibri" panose="020F0502020204030204" pitchFamily="34" charset="0"/>
                <a:cs typeface="Titr" panose="00000700000000000000" pitchFamily="2" charset="-78"/>
              </a:rPr>
              <a:t>مسئله هوش مصنوعي </a:t>
            </a:r>
            <a:r>
              <a:rPr lang="fa-IR" sz="2800" dirty="0">
                <a:latin typeface="Calibri" panose="020F0502020204030204" pitchFamily="34" charset="0"/>
                <a:ea typeface="Calibri" panose="020F0502020204030204" pitchFamily="34" charset="0"/>
                <a:cs typeface="Titr" panose="00000700000000000000" pitchFamily="2" charset="-78"/>
              </a:rPr>
              <a:t>هستند، حالا غير از آمريكا و چين و مانند اينها كه در رده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هاي بالا هستند، بعضي از كشورهاي آسيايي هم هستند، بعضي كشورهاي اروپايي هم هستند [امّا] ما نيستيم؛ البتّه كشورهاي آسيايي ظاهراً بيشتر هم هستند؛ در آن ده</a:t>
            </a:r>
            <a:r>
              <a:rPr lang="en-US" sz="2000" dirty="0">
                <a:latin typeface="Calibri" panose="020F0502020204030204" pitchFamily="34" charset="0"/>
                <a:ea typeface="Calibri" panose="020F0502020204030204" pitchFamily="34" charset="0"/>
                <a:cs typeface="Titr" panose="00000700000000000000" pitchFamily="2" charset="-78"/>
              </a:rPr>
              <a:t>‌</a:t>
            </a:r>
            <a:r>
              <a:rPr lang="en-US" sz="2800" dirty="0">
                <a:latin typeface="Lotus" panose="00000400000000000000" pitchFamily="2" charset="-78"/>
                <a:ea typeface="Calibri" panose="020F0502020204030204" pitchFamily="34" charset="0"/>
                <a:cs typeface="Titr" panose="00000700000000000000" pitchFamily="2" charset="-78"/>
              </a:rPr>
              <a:t> </a:t>
            </a:r>
            <a:r>
              <a:rPr lang="fa-IR" sz="2800" dirty="0">
                <a:latin typeface="Lotus" panose="00000400000000000000" pitchFamily="2" charset="-78"/>
                <a:ea typeface="Calibri" panose="020F0502020204030204" pitchFamily="34" charset="0"/>
                <a:cs typeface="Titr" panose="00000700000000000000" pitchFamily="2" charset="-78"/>
              </a:rPr>
              <a:t>رتبه</a:t>
            </a:r>
            <a:r>
              <a:rPr lang="en-US" sz="2000" dirty="0">
                <a:latin typeface="Calibri" panose="020F0502020204030204" pitchFamily="34" charset="0"/>
                <a:ea typeface="Calibri" panose="020F0502020204030204" pitchFamily="34" charset="0"/>
                <a:cs typeface="Titr" panose="00000700000000000000" pitchFamily="2" charset="-78"/>
              </a:rPr>
              <a:t>‌</a:t>
            </a:r>
            <a:r>
              <a:rPr lang="fa-IR" sz="2800" dirty="0">
                <a:latin typeface="Calibri" panose="020F0502020204030204" pitchFamily="34" charset="0"/>
                <a:ea typeface="Calibri" panose="020F0502020204030204" pitchFamily="34" charset="0"/>
                <a:cs typeface="Titr" panose="00000700000000000000" pitchFamily="2" charset="-78"/>
              </a:rPr>
              <a:t>ي اوّل، تعداد كشورهاي آسيايي بيشتر است. بايد كاري كنيم كه حدّاقل به ده كشور اوّل دنيا در اين مسئله برسيم.» </a:t>
            </a:r>
            <a:r>
              <a:rPr lang="fa-IR" sz="2800" dirty="0">
                <a:solidFill>
                  <a:srgbClr val="808080"/>
                </a:solidFill>
                <a:latin typeface="Calibri" panose="020F0502020204030204" pitchFamily="34" charset="0"/>
                <a:ea typeface="Calibri" panose="020F0502020204030204" pitchFamily="34" charset="0"/>
                <a:cs typeface="Titr" panose="00000700000000000000" pitchFamily="2" charset="-78"/>
              </a:rPr>
              <a:t>(26/8/1400)</a:t>
            </a:r>
          </a:p>
        </p:txBody>
      </p:sp>
    </p:spTree>
    <p:extLst>
      <p:ext uri="{BB962C8B-B14F-4D97-AF65-F5344CB8AC3E}">
        <p14:creationId xmlns:p14="http://schemas.microsoft.com/office/powerpoint/2010/main" val="422063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فرمايشات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2095" algn="just" rtl="1">
              <a:lnSpc>
                <a:spcPct val="114000"/>
              </a:lnSpc>
              <a:spcAft>
                <a:spcPts val="1200"/>
              </a:spcAft>
            </a:pPr>
            <a:r>
              <a:rPr lang="fa-IR" sz="2400" dirty="0">
                <a:latin typeface="Calibri" panose="020F0502020204030204" pitchFamily="34" charset="0"/>
                <a:ea typeface="Calibri" panose="020F0502020204030204" pitchFamily="34" charset="0"/>
                <a:cs typeface="Titr" panose="00000700000000000000" pitchFamily="2" charset="-78"/>
              </a:rPr>
              <a:t>«امروز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400" dirty="0">
                <a:latin typeface="Calibri" panose="020F0502020204030204" pitchFamily="34" charset="0"/>
                <a:ea typeface="Calibri" panose="020F0502020204030204" pitchFamily="34" charset="0"/>
                <a:cs typeface="Titr" panose="00000700000000000000" pitchFamily="2" charset="-78"/>
              </a:rPr>
              <a:t>با يك شتاب حيرت</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دهنده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اي [دارد پيش مي</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رود]؛ يعني انسان متحير ميشود از شتابي كه اين فنّاوري عجيب در دنيا پيدا كرده و دارد پيش ميرود… در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مسئله هوش مصنوعي</a:t>
            </a:r>
            <a:r>
              <a:rPr lang="fa-IR" sz="2400" dirty="0">
                <a:latin typeface="Calibri" panose="020F0502020204030204" pitchFamily="34" charset="0"/>
                <a:ea typeface="Calibri" panose="020F0502020204030204" pitchFamily="34" charset="0"/>
                <a:cs typeface="Titr" panose="00000700000000000000" pitchFamily="2" charset="-78"/>
              </a:rPr>
              <a:t>، بهره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بردار بودن امتياز نيست؛ اين فنّاوري لايه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عميقي دارد كه بايد بر آن لايه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 مسلّط شد؛ آن لايه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 دست ديگران است. اگر شما نتوانيد لايه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عميق و متنوّع اين فنّاوري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400" dirty="0">
                <a:latin typeface="Calibri" panose="020F0502020204030204" pitchFamily="34" charset="0"/>
                <a:ea typeface="Calibri" panose="020F0502020204030204" pitchFamily="34" charset="0"/>
                <a:cs typeface="Titr" panose="00000700000000000000" pitchFamily="2" charset="-78"/>
              </a:rPr>
              <a:t>را تأمين كنيد، فردا اينها يك ايستگاهي مثل آژانس اتمي درست مي</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كنند براي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400" dirty="0">
                <a:latin typeface="Calibri" panose="020F0502020204030204" pitchFamily="34" charset="0"/>
                <a:ea typeface="Calibri" panose="020F0502020204030204" pitchFamily="34" charset="0"/>
                <a:cs typeface="Titr" panose="00000700000000000000" pitchFamily="2" charset="-78"/>
              </a:rPr>
              <a:t>- كه الان دارند مقدّماتش را فراهم ميكنند - كه اگر چنانچه به آن ايستگاه رسيديد، بايد اجازه بگيريد كه در فلان بخش از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400" dirty="0">
                <a:latin typeface="Calibri" panose="020F0502020204030204" pitchFamily="34" charset="0"/>
                <a:ea typeface="Calibri" panose="020F0502020204030204" pitchFamily="34" charset="0"/>
                <a:cs typeface="Titr" panose="00000700000000000000" pitchFamily="2" charset="-78"/>
              </a:rPr>
              <a:t>استفاده كنيد، در فلان بخشِ ديگر حق نداريد استفاده كنيد! اين</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جوري است؛ زرنگ</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دنيا، فرصت</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طلب</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 و قدرت</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طلب</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دنيا دنبال اين چيزها هستند.» </a:t>
            </a:r>
            <a:r>
              <a:rPr lang="fa-IR" sz="2400" dirty="0">
                <a:solidFill>
                  <a:srgbClr val="808080"/>
                </a:solidFill>
                <a:latin typeface="Calibri" panose="020F0502020204030204" pitchFamily="34" charset="0"/>
                <a:ea typeface="Calibri" panose="020F0502020204030204" pitchFamily="34" charset="0"/>
                <a:cs typeface="Titr" panose="00000700000000000000" pitchFamily="2" charset="-78"/>
              </a:rPr>
              <a:t>(6/6/1403)</a:t>
            </a:r>
            <a:endParaRPr lang="en-US" sz="1800" dirty="0">
              <a:latin typeface="Calibri" panose="020F0502020204030204" pitchFamily="34" charset="0"/>
              <a:ea typeface="Calibri" panose="020F0502020204030204" pitchFamily="34" charset="0"/>
              <a:cs typeface="Titr" panose="00000700000000000000" pitchFamily="2" charset="-78"/>
            </a:endParaRPr>
          </a:p>
          <a:p>
            <a:pPr indent="252095" algn="just" rtl="1">
              <a:lnSpc>
                <a:spcPct val="114000"/>
              </a:lnSpc>
              <a:spcAft>
                <a:spcPts val="1200"/>
              </a:spcAft>
            </a:pPr>
            <a:r>
              <a:rPr lang="fa-IR" sz="2400" dirty="0">
                <a:latin typeface="Calibri" panose="020F0502020204030204" pitchFamily="34" charset="0"/>
                <a:ea typeface="Calibri" panose="020F0502020204030204" pitchFamily="34" charset="0"/>
                <a:cs typeface="Titr" panose="00000700000000000000" pitchFamily="2" charset="-78"/>
              </a:rPr>
              <a:t>«ما بايد همان سه تحوّلي را كه امام در داخل كشور، در سطح امّت و در سطح جهان ايجاد كرد، تعقيب كنيم، دنبال كنيم، حفظ كنيم. دنبال كردن اين هدف امروز البتّه اقتضائاتي دارد كه با اقتضائات زمان امام فرق ميكند؛ اين را مي</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دانيم. مسلّماً در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دوران هوش مصنوعي و كوانتوم و اينترنت </a:t>
            </a:r>
            <a:r>
              <a:rPr lang="fa-IR" sz="2400" dirty="0">
                <a:latin typeface="Calibri" panose="020F0502020204030204" pitchFamily="34" charset="0"/>
                <a:ea typeface="Calibri" panose="020F0502020204030204" pitchFamily="34" charset="0"/>
                <a:cs typeface="Titr" panose="00000700000000000000" pitchFamily="2" charset="-78"/>
              </a:rPr>
              <a:t>و امثال اين پيشرفت</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علمي، نميشود با همان شيوه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چهل سال قبل، دوران تلفن</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كذايي و ضبط</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صوت</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كذايي، با آن ابزارها امروز كار كرد. امروز براي پيشرفت اين هدف،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ابزارها بايستي متناسب با زمان انتخاب بشود</a:t>
            </a:r>
            <a:r>
              <a:rPr lang="fa-IR" sz="2400" dirty="0">
                <a:latin typeface="Calibri" panose="020F0502020204030204" pitchFamily="34" charset="0"/>
                <a:ea typeface="Calibri" panose="020F0502020204030204" pitchFamily="34" charset="0"/>
                <a:cs typeface="Titr" panose="00000700000000000000" pitchFamily="2" charset="-78"/>
              </a:rPr>
              <a:t>؛ ترديدي در اين نيست. ابزارها تغيير پيدا ميكند، امّا آنچه تغيير پيدا نميكند جبهه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بندي</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 است.» </a:t>
            </a:r>
            <a:r>
              <a:rPr lang="fa-IR" sz="2400" dirty="0">
                <a:solidFill>
                  <a:srgbClr val="808080"/>
                </a:solidFill>
                <a:latin typeface="Calibri" panose="020F0502020204030204" pitchFamily="34" charset="0"/>
                <a:ea typeface="Calibri" panose="020F0502020204030204" pitchFamily="34" charset="0"/>
                <a:cs typeface="Titr" panose="00000700000000000000" pitchFamily="2" charset="-78"/>
              </a:rPr>
              <a:t>(14/3/1402)</a:t>
            </a:r>
            <a:endParaRPr lang="en-US" sz="1800" dirty="0">
              <a:latin typeface="Calibri" panose="020F0502020204030204" pitchFamily="34" charset="0"/>
              <a:ea typeface="Calibri" panose="020F0502020204030204" pitchFamily="34" charset="0"/>
              <a:cs typeface="Titr" panose="00000700000000000000" pitchFamily="2" charset="-78"/>
            </a:endParaRPr>
          </a:p>
        </p:txBody>
      </p:sp>
    </p:spTree>
    <p:extLst>
      <p:ext uri="{BB962C8B-B14F-4D97-AF65-F5344CB8AC3E}">
        <p14:creationId xmlns:p14="http://schemas.microsoft.com/office/powerpoint/2010/main" val="168804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فرمايشات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2095" algn="just" rtl="1">
              <a:lnSpc>
                <a:spcPct val="100000"/>
              </a:lnSpc>
              <a:spcAft>
                <a:spcPts val="1200"/>
              </a:spcAft>
            </a:pPr>
            <a:r>
              <a:rPr lang="fa-IR" sz="2400" dirty="0">
                <a:latin typeface="Calibri" panose="020F0502020204030204" pitchFamily="34" charset="0"/>
                <a:ea typeface="Calibri" panose="020F0502020204030204" pitchFamily="34" charset="0"/>
                <a:cs typeface="Titr" panose="00000700000000000000" pitchFamily="2" charset="-78"/>
              </a:rPr>
              <a:t>«امروز انواع و اقسام شيوه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پراكندن پيام وجود دارد كه در گذشته حتّي فكرش را هم نميكردند؛ از تلويزيون و ماهواره بگيريد تا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اينترنت </a:t>
            </a:r>
            <a:r>
              <a:rPr lang="fa-IR" sz="2400" dirty="0">
                <a:latin typeface="Calibri" panose="020F0502020204030204" pitchFamily="34" charset="0"/>
                <a:ea typeface="Calibri" panose="020F0502020204030204" pitchFamily="34" charset="0"/>
                <a:cs typeface="Titr" panose="00000700000000000000" pitchFamily="2" charset="-78"/>
              </a:rPr>
              <a:t>و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پسااينترنت</a:t>
            </a:r>
            <a:r>
              <a:rPr lang="fa-IR" sz="2400" dirty="0">
                <a:latin typeface="Calibri" panose="020F0502020204030204" pitchFamily="34" charset="0"/>
                <a:ea typeface="Calibri" panose="020F0502020204030204" pitchFamily="34" charset="0"/>
                <a:cs typeface="Titr" panose="00000700000000000000" pitchFamily="2" charset="-78"/>
              </a:rPr>
              <a:t>؛ اين چيزهاي جديدي كه پيش آمده،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هوش مصنوعي </a:t>
            </a:r>
            <a:r>
              <a:rPr lang="fa-IR" sz="2400" dirty="0">
                <a:latin typeface="Calibri" panose="020F0502020204030204" pitchFamily="34" charset="0"/>
                <a:ea typeface="Calibri" panose="020F0502020204030204" pitchFamily="34" charset="0"/>
                <a:cs typeface="Titr" panose="00000700000000000000" pitchFamily="2" charset="-78"/>
              </a:rPr>
              <a:t>و امثال اينها. حالا چيزهاي ديگر هم در راه است. خب، با يك</a:t>
            </a:r>
            <a:r>
              <a:rPr lang="en-US" sz="1800" dirty="0">
                <a:latin typeface="Calibri" panose="020F0502020204030204" pitchFamily="34" charset="0"/>
                <a:ea typeface="Calibri" panose="020F0502020204030204" pitchFamily="34" charset="0"/>
                <a:cs typeface="Titr" panose="00000700000000000000" pitchFamily="2" charset="-78"/>
              </a:rPr>
              <a:t>‌</a:t>
            </a:r>
            <a:r>
              <a:rPr lang="en-US" sz="2400" dirty="0">
                <a:latin typeface="Lotus" panose="00000400000000000000" pitchFamily="2" charset="-78"/>
                <a:ea typeface="Calibri" panose="020F0502020204030204" pitchFamily="34" charset="0"/>
                <a:cs typeface="Titr" panose="00000700000000000000" pitchFamily="2" charset="-78"/>
              </a:rPr>
              <a:t> </a:t>
            </a:r>
            <a:r>
              <a:rPr lang="fa-IR" sz="2400" dirty="0">
                <a:latin typeface="Lotus" panose="00000400000000000000" pitchFamily="2" charset="-78"/>
                <a:ea typeface="Calibri" panose="020F0502020204030204" pitchFamily="34" charset="0"/>
                <a:cs typeface="Titr" panose="00000700000000000000" pitchFamily="2" charset="-78"/>
              </a:rPr>
              <a:t>چنين شرايطي، با يك</a:t>
            </a:r>
            <a:r>
              <a:rPr lang="en-US" sz="1800" dirty="0">
                <a:latin typeface="Calibri" panose="020F0502020204030204" pitchFamily="34" charset="0"/>
                <a:ea typeface="Calibri" panose="020F0502020204030204" pitchFamily="34" charset="0"/>
                <a:cs typeface="Titr" panose="00000700000000000000" pitchFamily="2" charset="-78"/>
              </a:rPr>
              <a:t>‌</a:t>
            </a:r>
            <a:r>
              <a:rPr lang="en-US" sz="2400" dirty="0">
                <a:latin typeface="Lotus" panose="00000400000000000000" pitchFamily="2" charset="-78"/>
                <a:ea typeface="Calibri" panose="020F0502020204030204" pitchFamily="34" charset="0"/>
                <a:cs typeface="Titr" panose="00000700000000000000" pitchFamily="2" charset="-78"/>
              </a:rPr>
              <a:t> </a:t>
            </a:r>
            <a:r>
              <a:rPr lang="fa-IR" sz="2400" dirty="0">
                <a:latin typeface="Lotus" panose="00000400000000000000" pitchFamily="2" charset="-78"/>
                <a:ea typeface="Calibri" panose="020F0502020204030204" pitchFamily="34" charset="0"/>
                <a:cs typeface="Titr" panose="00000700000000000000" pitchFamily="2" charset="-78"/>
              </a:rPr>
              <a:t>چنين وضعيتي كه در دست دشمن شمشيرهاي آخته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ي برّانِ خون</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ريز وجود دارد، ما چه </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كار ميخواهيم بكنيم؟ تبليغ، اينجا اهمّيتِ مضاعف پيدا ميكند. امروز، هم سخت</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افزارهاي مخالف، معارض و معاند تطوّر پيدا كرده، پيشرفت پيدا كرده كه اشاره كردم، هم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نرم</a:t>
            </a:r>
            <a:r>
              <a:rPr lang="en-US" sz="1800" dirty="0">
                <a:solidFill>
                  <a:srgbClr val="FF0000"/>
                </a:solidFill>
                <a:latin typeface="Calibri" panose="020F0502020204030204" pitchFamily="34" charset="0"/>
                <a:ea typeface="Calibri" panose="020F0502020204030204" pitchFamily="34" charset="0"/>
                <a:cs typeface="Titr" panose="00000700000000000000" pitchFamily="2" charset="-78"/>
              </a:rPr>
              <a:t>‌</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افزارها</a:t>
            </a:r>
            <a:r>
              <a:rPr lang="fa-IR" sz="2400" dirty="0">
                <a:latin typeface="Calibri" panose="020F0502020204030204" pitchFamily="34" charset="0"/>
                <a:ea typeface="Calibri" panose="020F0502020204030204" pitchFamily="34" charset="0"/>
                <a:cs typeface="Titr" panose="00000700000000000000" pitchFamily="2" charset="-78"/>
              </a:rPr>
              <a:t>؛ شيوه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باورپذير كردن پيام را - چيز</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هايي كه در گذشته، هيچ كس بلد نبود - با پشتيباني علمي روانشناسي و امثال اينها رايج كردند؛ اينها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ابزارهاي نرم</a:t>
            </a:r>
            <a:r>
              <a:rPr lang="en-US" sz="1800" dirty="0">
                <a:solidFill>
                  <a:srgbClr val="FF0000"/>
                </a:solidFill>
                <a:latin typeface="Calibri" panose="020F0502020204030204" pitchFamily="34" charset="0"/>
                <a:ea typeface="Calibri" panose="020F0502020204030204" pitchFamily="34" charset="0"/>
                <a:cs typeface="Titr" panose="00000700000000000000" pitchFamily="2" charset="-78"/>
              </a:rPr>
              <a:t>‌</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افزاري </a:t>
            </a:r>
            <a:r>
              <a:rPr lang="fa-IR" sz="2400" dirty="0">
                <a:latin typeface="Calibri" panose="020F0502020204030204" pitchFamily="34" charset="0"/>
                <a:ea typeface="Calibri" panose="020F0502020204030204" pitchFamily="34" charset="0"/>
                <a:cs typeface="Titr" panose="00000700000000000000" pitchFamily="2" charset="-78"/>
              </a:rPr>
              <a:t>است، اينها خيلي مهم است.» </a:t>
            </a:r>
            <a:r>
              <a:rPr lang="fa-IR" sz="2400" dirty="0">
                <a:solidFill>
                  <a:srgbClr val="808080"/>
                </a:solidFill>
                <a:latin typeface="Calibri" panose="020F0502020204030204" pitchFamily="34" charset="0"/>
                <a:ea typeface="Calibri" panose="020F0502020204030204" pitchFamily="34" charset="0"/>
                <a:cs typeface="Titr" panose="00000700000000000000" pitchFamily="2" charset="-78"/>
              </a:rPr>
              <a:t>(21/2/1402)</a:t>
            </a:r>
            <a:endParaRPr lang="en-US" sz="1800" dirty="0">
              <a:latin typeface="Calibri" panose="020F0502020204030204" pitchFamily="34" charset="0"/>
              <a:ea typeface="Calibri" panose="020F0502020204030204" pitchFamily="34" charset="0"/>
              <a:cs typeface="Titr" panose="00000700000000000000" pitchFamily="2" charset="-78"/>
            </a:endParaRPr>
          </a:p>
          <a:p>
            <a:pPr indent="252095" algn="just" rtl="1">
              <a:lnSpc>
                <a:spcPct val="100000"/>
              </a:lnSpc>
              <a:spcAft>
                <a:spcPts val="1200"/>
              </a:spcAft>
            </a:pPr>
            <a:r>
              <a:rPr lang="fa-IR" sz="2400" dirty="0">
                <a:latin typeface="Calibri" panose="020F0502020204030204" pitchFamily="34" charset="0"/>
                <a:ea typeface="Calibri" panose="020F0502020204030204" pitchFamily="34" charset="0"/>
                <a:cs typeface="Titr" panose="00000700000000000000" pitchFamily="2" charset="-78"/>
              </a:rPr>
              <a:t>«امروز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400" dirty="0">
                <a:latin typeface="Calibri" panose="020F0502020204030204" pitchFamily="34" charset="0"/>
                <a:ea typeface="Calibri" panose="020F0502020204030204" pitchFamily="34" charset="0"/>
                <a:cs typeface="Titr" panose="00000700000000000000" pitchFamily="2" charset="-78"/>
              </a:rPr>
              <a:t>در زندگي مردم، ديگر مثل پنج سال پيش و ده سال پيش نيست؛ گسترش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400" dirty="0">
                <a:latin typeface="Calibri" panose="020F0502020204030204" pitchFamily="34" charset="0"/>
                <a:ea typeface="Calibri" panose="020F0502020204030204" pitchFamily="34" charset="0"/>
                <a:cs typeface="Titr" panose="00000700000000000000" pitchFamily="2" charset="-78"/>
              </a:rPr>
              <a:t>يك گسترش بسيار وسيع و عظيمي است. خب، اين فضاي مجازي منافعي دارد، امكاناتي دارد، خطراتي هم دارد، خطرات بزرگي هم دارد. اگر چنانچه اين فضا ناامن باشد براي مردم، ضررش را مردم مي</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بَرند… ما بيشتر از خيلي از كشورها، دشمن داريم؛ دشمن هم راه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نفوذ را پيدا ميكند و يكي از راه</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هاي نفوذ، همين </a:t>
            </a:r>
            <a:r>
              <a:rPr lang="fa-IR" sz="2400" dirty="0">
                <a:solidFill>
                  <a:srgbClr val="FF0000"/>
                </a:solidFill>
                <a:latin typeface="Calibri" panose="020F0502020204030204" pitchFamily="34" charset="0"/>
                <a:ea typeface="Calibri" panose="020F0502020204030204" pitchFamily="34" charset="0"/>
                <a:cs typeface="Titr" panose="00000700000000000000" pitchFamily="2" charset="-78"/>
              </a:rPr>
              <a:t>مسئله فضاي مجازي </a:t>
            </a:r>
            <a:r>
              <a:rPr lang="fa-IR" sz="2400" dirty="0">
                <a:latin typeface="Calibri" panose="020F0502020204030204" pitchFamily="34" charset="0"/>
                <a:ea typeface="Calibri" panose="020F0502020204030204" pitchFamily="34" charset="0"/>
                <a:cs typeface="Titr" panose="00000700000000000000" pitchFamily="2" charset="-78"/>
              </a:rPr>
              <a:t>است. شما هم ميتوانيد نقش ايفا كنيد، نقش مهمّي ميتوانيد ايفا كنيد؛ در اين مسئله به </a:t>
            </a:r>
            <a:r>
              <a:rPr lang="en-US" sz="1800" dirty="0">
                <a:latin typeface="Calibri" panose="020F0502020204030204" pitchFamily="34" charset="0"/>
                <a:ea typeface="Calibri" panose="020F0502020204030204" pitchFamily="34" charset="0"/>
                <a:cs typeface="Titr" panose="00000700000000000000" pitchFamily="2" charset="-78"/>
              </a:rPr>
              <a:t>‌</a:t>
            </a:r>
            <a:r>
              <a:rPr lang="fa-IR" sz="2400" dirty="0">
                <a:latin typeface="Calibri" panose="020F0502020204030204" pitchFamily="34" charset="0"/>
                <a:ea typeface="Calibri" panose="020F0502020204030204" pitchFamily="34" charset="0"/>
                <a:cs typeface="Titr" panose="00000700000000000000" pitchFamily="2" charset="-78"/>
              </a:rPr>
              <a:t>طور كامل، به صورت جدّي وارد بشويد.» </a:t>
            </a:r>
            <a:r>
              <a:rPr lang="fa-IR" sz="2400" dirty="0">
                <a:solidFill>
                  <a:srgbClr val="808080"/>
                </a:solidFill>
                <a:latin typeface="Calibri" panose="020F0502020204030204" pitchFamily="34" charset="0"/>
                <a:ea typeface="Calibri" panose="020F0502020204030204" pitchFamily="34" charset="0"/>
                <a:cs typeface="Titr" panose="00000700000000000000" pitchFamily="2" charset="-78"/>
              </a:rPr>
              <a:t>(8/2/1398)</a:t>
            </a:r>
            <a:endParaRPr lang="en-US" sz="1800" dirty="0">
              <a:latin typeface="Calibri" panose="020F0502020204030204" pitchFamily="34" charset="0"/>
              <a:ea typeface="Calibri" panose="020F0502020204030204" pitchFamily="34" charset="0"/>
              <a:cs typeface="Titr" panose="00000700000000000000" pitchFamily="2" charset="-78"/>
            </a:endParaRPr>
          </a:p>
        </p:txBody>
      </p:sp>
    </p:spTree>
    <p:extLst>
      <p:ext uri="{BB962C8B-B14F-4D97-AF65-F5344CB8AC3E}">
        <p14:creationId xmlns:p14="http://schemas.microsoft.com/office/powerpoint/2010/main" val="761521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فرمايشات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2095" algn="just" rtl="1">
              <a:lnSpc>
                <a:spcPct val="106000"/>
              </a:lnSpc>
              <a:spcAft>
                <a:spcPts val="1200"/>
              </a:spcAft>
            </a:pPr>
            <a:r>
              <a:rPr lang="fa-IR" sz="2000" dirty="0">
                <a:latin typeface="Calibri" panose="020F0502020204030204" pitchFamily="34" charset="0"/>
                <a:ea typeface="Calibri" panose="020F0502020204030204" pitchFamily="34" charset="0"/>
                <a:cs typeface="Titr" panose="00000700000000000000" pitchFamily="2" charset="-78"/>
              </a:rPr>
              <a:t>«امروز هم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000" dirty="0">
                <a:latin typeface="Calibri" panose="020F0502020204030204" pitchFamily="34" charset="0"/>
                <a:ea typeface="Calibri" panose="020F0502020204030204" pitchFamily="34" charset="0"/>
                <a:cs typeface="Titr" panose="00000700000000000000" pitchFamily="2" charset="-78"/>
              </a:rPr>
              <a:t>يك صحراي بي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پاياني است كه از همه طرفش ميشود حركت كرد؛ ديگر مثل سابق نيست كه شما بخواهيد يك مطلبي را بيان كنيد، ناچار باشيد روي كاغذ بنويسيد، آن را پلي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كپي كنيد يا فتوكپي كنيد ده نسخه، صد نسخه، دويست نسخه؛ اين</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جوري نيست. هر يك نفري كه بتواند با رايانه كار بكند يك رسانه است. مي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نشينند پخش ميكنند شبهات را، حرفها را، جوانهاي مؤمن را، جوانهاي سالم را گمراه ميكنند. اينها را بايد شناخت. چه كسي بايستي بيايد وسط ميدان و سينه سپر كند و مانع بشود از گمراهي جوانان؟ چه كسي بايد مانع بشود از اقدام دشمن براي انحراف ذهن جوانان؟ به عهده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ي چه كسي است اين كار؟» </a:t>
            </a:r>
            <a:r>
              <a:rPr lang="fa-IR" sz="2000" dirty="0">
                <a:solidFill>
                  <a:srgbClr val="808080"/>
                </a:solidFill>
                <a:latin typeface="Calibri" panose="020F0502020204030204" pitchFamily="34" charset="0"/>
                <a:ea typeface="Calibri" panose="020F0502020204030204" pitchFamily="34" charset="0"/>
                <a:cs typeface="Titr" panose="00000700000000000000" pitchFamily="2" charset="-78"/>
              </a:rPr>
              <a:t>(16/6/1395)</a:t>
            </a:r>
            <a:endParaRPr lang="en-US" sz="1600" dirty="0">
              <a:latin typeface="Calibri" panose="020F0502020204030204" pitchFamily="34" charset="0"/>
              <a:ea typeface="Calibri" panose="020F0502020204030204" pitchFamily="34" charset="0"/>
              <a:cs typeface="Titr" panose="00000700000000000000" pitchFamily="2" charset="-78"/>
            </a:endParaRPr>
          </a:p>
          <a:p>
            <a:pPr indent="252095" algn="just" rtl="1">
              <a:lnSpc>
                <a:spcPct val="106000"/>
              </a:lnSpc>
              <a:spcAft>
                <a:spcPts val="1200"/>
              </a:spcAft>
            </a:pPr>
            <a:r>
              <a:rPr lang="fa-IR" sz="2000" dirty="0">
                <a:latin typeface="Calibri" panose="020F0502020204030204" pitchFamily="34" charset="0"/>
                <a:ea typeface="Calibri" panose="020F0502020204030204" pitchFamily="34" charset="0"/>
                <a:cs typeface="Titr" panose="00000700000000000000" pitchFamily="2" charset="-78"/>
              </a:rPr>
              <a:t>«الان واقعاً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a:t>
            </a:r>
            <a:r>
              <a:rPr lang="fa-IR" sz="2000" dirty="0">
                <a:latin typeface="Calibri" panose="020F0502020204030204" pitchFamily="34" charset="0"/>
                <a:ea typeface="Calibri" panose="020F0502020204030204" pitchFamily="34" charset="0"/>
                <a:cs typeface="Titr" panose="00000700000000000000" pitchFamily="2" charset="-78"/>
              </a:rPr>
              <a:t>، يك بخش حقيقي از زندگي مردم شده؛ حالا دولت الكترونيك و از اين قبيل كه به جاي خود محفوظ است- شكي نيست [امّا] آنچه عرضِ من است و من روي آن تكيه ميكنم اين است كه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000" dirty="0">
                <a:latin typeface="Calibri" panose="020F0502020204030204" pitchFamily="34" charset="0"/>
                <a:ea typeface="Calibri" panose="020F0502020204030204" pitchFamily="34" charset="0"/>
                <a:cs typeface="Titr" panose="00000700000000000000" pitchFamily="2" charset="-78"/>
              </a:rPr>
              <a:t>بدون اختيار ما، از بيرون از اختيارِ ما دارد مديريت ميشود؛ بحث اين است.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000" dirty="0">
                <a:latin typeface="Calibri" panose="020F0502020204030204" pitchFamily="34" charset="0"/>
                <a:ea typeface="Calibri" panose="020F0502020204030204" pitchFamily="34" charset="0"/>
                <a:cs typeface="Titr" panose="00000700000000000000" pitchFamily="2" charset="-78"/>
              </a:rPr>
              <a:t>يك چيزي نيست كه آدم بتواند مثل يك آب رواني هر جور كه ميخواهد از آن استفاده بكند؛ ديگران دارند اين آب را به يك سمتي كه خودشان ميخواهند هدايت ميكنند؛ آن‌ها دارند مديريت ميكنند اين فضا را. خب وقتي كه ما ميدانيم كساني از بيرون دارند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000" dirty="0">
                <a:latin typeface="Calibri" panose="020F0502020204030204" pitchFamily="34" charset="0"/>
                <a:ea typeface="Calibri" panose="020F0502020204030204" pitchFamily="34" charset="0"/>
                <a:cs typeface="Titr" panose="00000700000000000000" pitchFamily="2" charset="-78"/>
              </a:rPr>
              <a:t>را -كه ما هم دست</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اندركارش هستيم و مبتلابهِ ما است- هدايت ميكنند و مديريت ميكنند، ما نميتوانيم بي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كار بنشينيم در مقابل او؛ ما نميتوانيم مردممان را كه با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000" dirty="0">
                <a:latin typeface="Calibri" panose="020F0502020204030204" pitchFamily="34" charset="0"/>
                <a:ea typeface="Calibri" panose="020F0502020204030204" pitchFamily="34" charset="0"/>
                <a:cs typeface="Titr" panose="00000700000000000000" pitchFamily="2" charset="-78"/>
              </a:rPr>
              <a:t>ارتباط دارند، بي</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پناه رها كنيم در اختيار آن مديري كه دارد پشت پرده،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 </a:t>
            </a:r>
            <a:r>
              <a:rPr lang="fa-IR" sz="2000" dirty="0">
                <a:latin typeface="Calibri" panose="020F0502020204030204" pitchFamily="34" charset="0"/>
                <a:ea typeface="Calibri" panose="020F0502020204030204" pitchFamily="34" charset="0"/>
                <a:cs typeface="Titr" panose="00000700000000000000" pitchFamily="2" charset="-78"/>
              </a:rPr>
              <a:t>را اداره ميكند. عوامل مسلّط بين</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المللي در اين زمينه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ها بشدّت فعّالند: از لحاظ خبردهي، خبررساني، تحليل داده</a:t>
            </a:r>
            <a:r>
              <a:rPr lang="en-US" sz="1600" dirty="0">
                <a:latin typeface="Calibri" panose="020F0502020204030204" pitchFamily="34" charset="0"/>
                <a:ea typeface="Calibri" panose="020F0502020204030204" pitchFamily="34" charset="0"/>
                <a:cs typeface="Titr" panose="00000700000000000000" pitchFamily="2" charset="-78"/>
              </a:rPr>
              <a:t>‌</a:t>
            </a:r>
            <a:r>
              <a:rPr lang="fa-IR" sz="2000" dirty="0">
                <a:latin typeface="Calibri" panose="020F0502020204030204" pitchFamily="34" charset="0"/>
                <a:ea typeface="Calibri" panose="020F0502020204030204" pitchFamily="34" charset="0"/>
                <a:cs typeface="Titr" panose="00000700000000000000" pitchFamily="2" charset="-78"/>
              </a:rPr>
              <a:t>ها و امثال گوناگون؛ هزاران كار دارد انجام ميگيرد روي </a:t>
            </a:r>
            <a:r>
              <a:rPr lang="fa-IR" sz="2000" dirty="0">
                <a:solidFill>
                  <a:srgbClr val="FF0000"/>
                </a:solidFill>
                <a:latin typeface="Calibri" panose="020F0502020204030204" pitchFamily="34" charset="0"/>
                <a:ea typeface="Calibri" panose="020F0502020204030204" pitchFamily="34" charset="0"/>
                <a:cs typeface="Titr" panose="00000700000000000000" pitchFamily="2" charset="-78"/>
              </a:rPr>
              <a:t>فضاي مجازي</a:t>
            </a:r>
            <a:r>
              <a:rPr lang="fa-IR" sz="2000" dirty="0">
                <a:latin typeface="Calibri" panose="020F0502020204030204" pitchFamily="34" charset="0"/>
                <a:ea typeface="Calibri" panose="020F0502020204030204" pitchFamily="34" charset="0"/>
                <a:cs typeface="Titr" panose="00000700000000000000" pitchFamily="2" charset="-78"/>
              </a:rPr>
              <a:t>.» </a:t>
            </a:r>
            <a:r>
              <a:rPr lang="fa-IR" sz="2000" dirty="0">
                <a:solidFill>
                  <a:srgbClr val="808080"/>
                </a:solidFill>
                <a:latin typeface="Calibri" panose="020F0502020204030204" pitchFamily="34" charset="0"/>
                <a:ea typeface="Calibri" panose="020F0502020204030204" pitchFamily="34" charset="0"/>
                <a:cs typeface="Titr" panose="00000700000000000000" pitchFamily="2" charset="-78"/>
              </a:rPr>
              <a:t>(2/6/1399)</a:t>
            </a:r>
            <a:endParaRPr lang="en-US" sz="1600" dirty="0">
              <a:latin typeface="Calibri" panose="020F0502020204030204" pitchFamily="34" charset="0"/>
              <a:ea typeface="Calibri" panose="020F0502020204030204" pitchFamily="34" charset="0"/>
              <a:cs typeface="Titr" panose="00000700000000000000" pitchFamily="2" charset="-78"/>
            </a:endParaRPr>
          </a:p>
        </p:txBody>
      </p:sp>
    </p:spTree>
    <p:extLst>
      <p:ext uri="{BB962C8B-B14F-4D97-AF65-F5344CB8AC3E}">
        <p14:creationId xmlns:p14="http://schemas.microsoft.com/office/powerpoint/2010/main" val="45726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2">
                    <a:lumMod val="50000"/>
                  </a:schemeClr>
                </a:solidFill>
                <a:cs typeface="A Hamase" panose="00000400000000000000" pitchFamily="2" charset="-78"/>
              </a:rPr>
              <a:t>مطالبات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rgbClr val="FF0000"/>
                </a:solidFill>
                <a:cs typeface="Titr" panose="00000700000000000000" pitchFamily="2" charset="-78"/>
              </a:rPr>
              <a:t>1. حضور قدرتمند در فضاي مجازي و شبكه‌هاي پيام‌رساني</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1/1. پيروزي در گروي توانمندي گرفتن و رساندن پيام و روايت از واقعيت</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1/2. جلوگيري از نفوذ دشمن از طريق فضاي مجازي</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1/3. اهميّت مضاعف تبليغ از طريق اينترنت و ابزارهاي نرم‌افزاري پيشرفته</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1/4. شناخت فضاي مجازي به‌مثابه يك صحراي بي‌پايان براي حركت و فعاليت</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1/5. تبديل شدن آحاد مردم به رسانه؛ هر يك نفر كه بتواند با رايانه كار كند</a:t>
            </a:r>
          </a:p>
        </p:txBody>
      </p:sp>
    </p:spTree>
    <p:extLst>
      <p:ext uri="{BB962C8B-B14F-4D97-AF65-F5344CB8AC3E}">
        <p14:creationId xmlns:p14="http://schemas.microsoft.com/office/powerpoint/2010/main" val="386262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2">
                    <a:lumMod val="50000"/>
                  </a:schemeClr>
                </a:solidFill>
                <a:cs typeface="A Hamase" panose="00000400000000000000" pitchFamily="2" charset="-78"/>
              </a:rPr>
              <a:t>مطالبات مقام معظّم رهبري </a:t>
            </a:r>
            <a:r>
              <a:rPr lang="fa-IR" baseline="30000" dirty="0">
                <a:solidFill>
                  <a:schemeClr val="bg1">
                    <a:lumMod val="65000"/>
                  </a:schemeClr>
                </a:solidFill>
                <a:cs typeface="A Hamase" panose="00000400000000000000" pitchFamily="2" charset="-78"/>
              </a:rPr>
              <a:t>(حفظه‌الله)</a:t>
            </a:r>
            <a:endParaRPr lang="fa-IR" dirty="0">
              <a:solidFill>
                <a:schemeClr val="accent6">
                  <a:lumMod val="50000"/>
                </a:schemeClr>
              </a:solidFill>
              <a:cs typeface="A Hamase" panose="00000400000000000000" pitchFamily="2" charset="-78"/>
            </a:endParaRP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rgbClr val="FF0000"/>
                </a:solidFill>
                <a:cs typeface="Titr" panose="00000700000000000000" pitchFamily="2" charset="-78"/>
              </a:rPr>
              <a:t>2. بهره‌گيري و تسلّط بر لايه‌هاي عميق هوش مصنوعي</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2/1. تغيير شكل جنگ بين دو جبهه حق و باطل با پيدايش هوش مصنوعي</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2/2. تكيه و توجه به نقش هوش مصنوعي در اداره آينده دنيا</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2/3. تسريع در مسلّط شدن بر هوش مصنوعي با توجه به شتاب حيرت‌آور پيشرفت آن</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2/4. استفاده از هوش مصنوعي به‌عنوان فناوري جديد براي پراكندن پيام</a:t>
            </a:r>
          </a:p>
          <a:p>
            <a:pPr marL="1028700" lvl="1" indent="-571500" algn="r" rtl="1">
              <a:lnSpc>
                <a:spcPct val="150000"/>
              </a:lnSpc>
              <a:buFont typeface="Besmellah 5" pitchFamily="2" charset="0"/>
              <a:buChar char="Z"/>
            </a:pPr>
            <a:r>
              <a:rPr lang="fa-IR" sz="4000" baseline="-20000" dirty="0">
                <a:solidFill>
                  <a:srgbClr val="00B050"/>
                </a:solidFill>
                <a:cs typeface="Titr" panose="00000700000000000000" pitchFamily="2" charset="-78"/>
              </a:rPr>
              <a:t>2/5. برخورد و مواجهه فعّال، اثرگذار و غيرمنفعل با پيشرفت‌هاي هوش مصنوعي</a:t>
            </a:r>
          </a:p>
        </p:txBody>
      </p:sp>
    </p:spTree>
    <p:extLst>
      <p:ext uri="{BB962C8B-B14F-4D97-AF65-F5344CB8AC3E}">
        <p14:creationId xmlns:p14="http://schemas.microsoft.com/office/powerpoint/2010/main" val="396374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2202511"/>
          </a:xfrm>
        </p:spPr>
        <p:txBody>
          <a:bodyPr>
            <a:normAutofit/>
          </a:bodyPr>
          <a:lstStyle/>
          <a:p>
            <a:pPr algn="r" rtl="1"/>
            <a:r>
              <a:rPr lang="fa-IR" sz="6000" dirty="0">
                <a:solidFill>
                  <a:srgbClr val="FF0000"/>
                </a:solidFill>
                <a:cs typeface="A Hamase" panose="00000400000000000000" pitchFamily="2" charset="-78"/>
              </a:rPr>
              <a:t>فضاي مجازي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4261899" y="2115048"/>
            <a:ext cx="5891917" cy="241520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6000" baseline="-20000" dirty="0">
                <a:solidFill>
                  <a:srgbClr val="7030A0"/>
                </a:solidFill>
                <a:cs typeface="Titr" panose="00000700000000000000" pitchFamily="2" charset="-78"/>
              </a:rPr>
              <a:t>آسيب‌ها و مخاطرات</a:t>
            </a:r>
          </a:p>
          <a:p>
            <a:pPr marL="571500" indent="-571500" algn="justLow" rtl="1">
              <a:lnSpc>
                <a:spcPct val="150000"/>
              </a:lnSpc>
              <a:buFont typeface="Besmellah 5" pitchFamily="2" charset="0"/>
              <a:buChar char="Z"/>
            </a:pPr>
            <a:r>
              <a:rPr lang="fa-IR" sz="6000" baseline="-20000" dirty="0">
                <a:solidFill>
                  <a:srgbClr val="00B0F0"/>
                </a:solidFill>
                <a:cs typeface="Titr" panose="00000700000000000000" pitchFamily="2" charset="-78"/>
              </a:rPr>
              <a:t>فرصت‌ها و قابليت‌ها</a:t>
            </a:r>
          </a:p>
        </p:txBody>
      </p:sp>
    </p:spTree>
    <p:extLst>
      <p:ext uri="{BB962C8B-B14F-4D97-AF65-F5344CB8AC3E}">
        <p14:creationId xmlns:p14="http://schemas.microsoft.com/office/powerpoint/2010/main" val="371566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228600" y="365125"/>
            <a:ext cx="11544300" cy="3292475"/>
          </a:xfrm>
        </p:spPr>
        <p:txBody>
          <a:bodyPr>
            <a:normAutofit/>
          </a:bodyPr>
          <a:lstStyle/>
          <a:p>
            <a:pPr algn="r" rtl="1">
              <a:lnSpc>
                <a:spcPct val="150000"/>
              </a:lnSpc>
            </a:pPr>
            <a:r>
              <a:rPr lang="fa-IR" sz="4000" dirty="0">
                <a:solidFill>
                  <a:schemeClr val="accent6">
                    <a:lumMod val="50000"/>
                  </a:schemeClr>
                </a:solidFill>
                <a:cs typeface="A Hamase" panose="00000400000000000000" pitchFamily="2" charset="-78"/>
              </a:rPr>
              <a:t>سند توسعه </a:t>
            </a:r>
            <a:r>
              <a:rPr lang="fa-IR" sz="4000" dirty="0">
                <a:solidFill>
                  <a:schemeClr val="accent1">
                    <a:lumMod val="75000"/>
                  </a:schemeClr>
                </a:solidFill>
                <a:cs typeface="A Hamase" panose="00000400000000000000" pitchFamily="2" charset="-78"/>
              </a:rPr>
              <a:t>فرهنگ</a:t>
            </a:r>
            <a:r>
              <a:rPr lang="fa-IR" sz="4000" dirty="0">
                <a:solidFill>
                  <a:schemeClr val="accent6">
                    <a:lumMod val="50000"/>
                  </a:schemeClr>
                </a:solidFill>
                <a:cs typeface="A Hamase" panose="00000400000000000000" pitchFamily="2" charset="-78"/>
              </a:rPr>
              <a:t> </a:t>
            </a:r>
            <a:r>
              <a:rPr lang="fa-IR" sz="4000" dirty="0">
                <a:solidFill>
                  <a:srgbClr val="FF0000"/>
                </a:solidFill>
                <a:cs typeface="A Hamase" panose="00000400000000000000" pitchFamily="2" charset="-78"/>
              </a:rPr>
              <a:t>مهدويت</a:t>
            </a:r>
            <a:br>
              <a:rPr lang="fa-IR" sz="4000" dirty="0">
                <a:solidFill>
                  <a:schemeClr val="accent6">
                    <a:lumMod val="50000"/>
                  </a:schemeClr>
                </a:solidFill>
                <a:cs typeface="A Hamase" panose="00000400000000000000" pitchFamily="2" charset="-78"/>
              </a:rPr>
            </a:br>
            <a:r>
              <a:rPr lang="fa-IR" sz="4000" dirty="0">
                <a:solidFill>
                  <a:schemeClr val="accent6">
                    <a:lumMod val="50000"/>
                  </a:schemeClr>
                </a:solidFill>
                <a:cs typeface="A Hamase" panose="00000400000000000000" pitchFamily="2" charset="-78"/>
              </a:rPr>
              <a:t>و</a:t>
            </a:r>
            <a:br>
              <a:rPr lang="fa-IR" sz="4000" dirty="0">
                <a:solidFill>
                  <a:schemeClr val="accent6">
                    <a:lumMod val="50000"/>
                  </a:schemeClr>
                </a:solidFill>
                <a:cs typeface="A Hamase" panose="00000400000000000000" pitchFamily="2" charset="-78"/>
              </a:rPr>
            </a:br>
            <a:r>
              <a:rPr lang="fa-IR" sz="4000" dirty="0">
                <a:solidFill>
                  <a:schemeClr val="accent6">
                    <a:lumMod val="50000"/>
                  </a:schemeClr>
                </a:solidFill>
                <a:cs typeface="A Hamase" panose="00000400000000000000" pitchFamily="2" charset="-78"/>
              </a:rPr>
              <a:t>تأسيس قرارگاه سايبري </a:t>
            </a:r>
            <a:r>
              <a:rPr lang="fa-IR" sz="4000" dirty="0">
                <a:solidFill>
                  <a:schemeClr val="accent1">
                    <a:lumMod val="75000"/>
                  </a:schemeClr>
                </a:solidFill>
                <a:cs typeface="A Hamase" panose="00000400000000000000" pitchFamily="2" charset="-78"/>
              </a:rPr>
              <a:t>مسجد</a:t>
            </a:r>
            <a:r>
              <a:rPr lang="fa-IR" sz="4000" dirty="0">
                <a:solidFill>
                  <a:schemeClr val="accent6">
                    <a:lumMod val="50000"/>
                  </a:schemeClr>
                </a:solidFill>
                <a:cs typeface="A Hamase" panose="00000400000000000000" pitchFamily="2" charset="-78"/>
              </a:rPr>
              <a:t> مقدّس </a:t>
            </a:r>
            <a:r>
              <a:rPr lang="fa-IR" sz="4000" dirty="0">
                <a:solidFill>
                  <a:srgbClr val="FF0000"/>
                </a:solidFill>
                <a:cs typeface="A Hamase" panose="00000400000000000000" pitchFamily="2" charset="-78"/>
              </a:rPr>
              <a:t>جمكران</a:t>
            </a:r>
          </a:p>
        </p:txBody>
      </p:sp>
      <p:sp>
        <p:nvSpPr>
          <p:cNvPr id="6" name="Title 1">
            <a:extLst>
              <a:ext uri="{FF2B5EF4-FFF2-40B4-BE49-F238E27FC236}">
                <a16:creationId xmlns:a16="http://schemas.microsoft.com/office/drawing/2014/main" id="{14BF1D52-BBE7-4869-BE04-5D2E136A017A}"/>
              </a:ext>
            </a:extLst>
          </p:cNvPr>
          <p:cNvSpPr txBox="1">
            <a:spLocks/>
          </p:cNvSpPr>
          <p:nvPr/>
        </p:nvSpPr>
        <p:spPr>
          <a:xfrm>
            <a:off x="7045779" y="4929808"/>
            <a:ext cx="5146221" cy="1160749"/>
          </a:xfrm>
          <a:prstGeom prst="rect">
            <a:avLst/>
          </a:prstGeom>
          <a:solidFill>
            <a:schemeClr val="accent4">
              <a:alpha val="60000"/>
            </a:schemeClr>
          </a:solidFill>
        </p:spPr>
        <p:txBody>
          <a:bodyPr vert="horz" lIns="91440" tIns="45720" rIns="540000" bIns="720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50000"/>
              </a:lnSpc>
            </a:pPr>
            <a:r>
              <a:rPr lang="fa-IR" sz="2400" dirty="0">
                <a:ln w="0"/>
                <a:gradFill>
                  <a:gsLst>
                    <a:gs pos="0">
                      <a:schemeClr val="tx1"/>
                    </a:gs>
                    <a:gs pos="50000">
                      <a:schemeClr val="accent1">
                        <a:lumMod val="50000"/>
                      </a:schemeClr>
                    </a:gs>
                    <a:gs pos="100000">
                      <a:schemeClr val="accent1"/>
                    </a:gs>
                  </a:gsLst>
                  <a:lin ang="5400000"/>
                </a:gradFill>
                <a:effectLst>
                  <a:reflection blurRad="6350" stA="53000" endA="300" endPos="35500" dir="5400000" sy="-90000" algn="bl" rotWithShape="0"/>
                </a:effectLst>
                <a:cs typeface="Titr" panose="00000700000000000000" pitchFamily="2" charset="-78"/>
              </a:rPr>
              <a:t>ويرايش اول - بهمن </a:t>
            </a:r>
            <a:r>
              <a:rPr lang="fa-IR" sz="2100" dirty="0">
                <a:ln w="0"/>
                <a:gradFill>
                  <a:gsLst>
                    <a:gs pos="0">
                      <a:schemeClr val="tx1"/>
                    </a:gs>
                    <a:gs pos="50000">
                      <a:schemeClr val="accent1">
                        <a:lumMod val="50000"/>
                      </a:schemeClr>
                    </a:gs>
                    <a:gs pos="100000">
                      <a:schemeClr val="accent1"/>
                    </a:gs>
                  </a:gsLst>
                  <a:lin ang="5400000"/>
                </a:gradFill>
                <a:effectLst>
                  <a:reflection blurRad="6350" stA="53000" endA="300" endPos="35500" dir="5400000" sy="-90000" algn="bl" rotWithShape="0"/>
                </a:effectLst>
                <a:cs typeface="Titr" panose="00000700000000000000" pitchFamily="2" charset="-78"/>
              </a:rPr>
              <a:t>1403</a:t>
            </a:r>
            <a:r>
              <a:rPr lang="fa-IR" sz="2400" dirty="0">
                <a:ln w="0"/>
                <a:gradFill>
                  <a:gsLst>
                    <a:gs pos="0">
                      <a:schemeClr val="tx1"/>
                    </a:gs>
                    <a:gs pos="50000">
                      <a:schemeClr val="accent1">
                        <a:lumMod val="50000"/>
                      </a:schemeClr>
                    </a:gs>
                    <a:gs pos="100000">
                      <a:schemeClr val="accent1"/>
                    </a:gs>
                  </a:gsLst>
                  <a:lin ang="5400000"/>
                </a:gradFill>
                <a:effectLst>
                  <a:reflection blurRad="6350" stA="53000" endA="300" endPos="35500" dir="5400000" sy="-90000" algn="bl" rotWithShape="0"/>
                </a:effectLst>
                <a:cs typeface="Titr" panose="00000700000000000000" pitchFamily="2" charset="-78"/>
              </a:rPr>
              <a:t> </a:t>
            </a:r>
          </a:p>
        </p:txBody>
      </p:sp>
    </p:spTree>
    <p:extLst>
      <p:ext uri="{BB962C8B-B14F-4D97-AF65-F5344CB8AC3E}">
        <p14:creationId xmlns:p14="http://schemas.microsoft.com/office/powerpoint/2010/main" val="24329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آسيب‌ها و مخاطرات فضاي مجازي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4800" baseline="-20000" dirty="0">
                <a:solidFill>
                  <a:schemeClr val="accent2">
                    <a:lumMod val="75000"/>
                  </a:schemeClr>
                </a:solidFill>
                <a:cs typeface="Titr" panose="00000700000000000000" pitchFamily="2" charset="-78"/>
              </a:rPr>
              <a:t>فضاي مجازي به عنوان يك ابزار پرقدرت و گسترده، امروزه تأثير زيادي بر زندگي روزمره افراد دارد. با اين حال، استفاده از آن با برخي آسيب‌ها و مخاطرات همراه است كه بايد به آن‌ها توجه كرد. اين آسيب‌ها مي‌توانند به جنبه‌هاي مختلف زندگي فردي، اجتماعي، سياسي، فرهنگي و اقتصادي آسيب وارد كنند. به برخي از اين آسيب‌ها و مخاطرات اشاره مي‌كنيم.</a:t>
            </a:r>
          </a:p>
        </p:txBody>
      </p:sp>
    </p:spTree>
    <p:extLst>
      <p:ext uri="{BB962C8B-B14F-4D97-AF65-F5344CB8AC3E}">
        <p14:creationId xmlns:p14="http://schemas.microsoft.com/office/powerpoint/2010/main" val="2214102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تهديدات امنيتي فضاي مجازي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سرقت اطلاعات: </a:t>
            </a:r>
            <a:r>
              <a:rPr lang="fa-IR" sz="4000" baseline="-20000" dirty="0">
                <a:solidFill>
                  <a:schemeClr val="accent2">
                    <a:lumMod val="75000"/>
                  </a:schemeClr>
                </a:solidFill>
                <a:cs typeface="Titr" panose="00000700000000000000" pitchFamily="2" charset="-78"/>
              </a:rPr>
              <a:t>هكرها مي‌توانند با استفاده از ابزارهاي مختلف به اطلاعات محرمانه دسترسي پيدا كرده و آن‌ها را براي مقاصد سوء مختلف به كار ببرند.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حملات فيشينگ: </a:t>
            </a:r>
            <a:r>
              <a:rPr lang="fa-IR" sz="4000" baseline="-20000" dirty="0">
                <a:solidFill>
                  <a:schemeClr val="accent2">
                    <a:lumMod val="75000"/>
                  </a:schemeClr>
                </a:solidFill>
                <a:cs typeface="Titr" panose="00000700000000000000" pitchFamily="2" charset="-78"/>
              </a:rPr>
              <a:t>در اين حملات، كلاهبرداران تلاش مي‌كنند اطلاعات حساس مانند كلمات عبور، شماره كارت بانكي و اطلاعات حساس ديگر را از طريق ايميل‌ها يا وب‌سايت‌هاي جعلي به دست آورند.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نشت اطلاعات: </a:t>
            </a:r>
            <a:r>
              <a:rPr lang="fa-IR" sz="4000" baseline="-20000" dirty="0">
                <a:solidFill>
                  <a:schemeClr val="accent2">
                    <a:lumMod val="75000"/>
                  </a:schemeClr>
                </a:solidFill>
                <a:cs typeface="Titr" panose="00000700000000000000" pitchFamily="2" charset="-78"/>
              </a:rPr>
              <a:t>اطلاعات كاربران در پلتفرم‌هاي مختلف به راحتي مي‌تواند نشت كرده و در دسترس افراد غيرمجاز قرار گيرد.</a:t>
            </a:r>
          </a:p>
        </p:txBody>
      </p:sp>
    </p:spTree>
    <p:extLst>
      <p:ext uri="{BB962C8B-B14F-4D97-AF65-F5344CB8AC3E}">
        <p14:creationId xmlns:p14="http://schemas.microsoft.com/office/powerpoint/2010/main" val="353238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a:endParaRPr lang="fa-IR" dirty="0"/>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تهديدات جسمي و رواني فضاي مجازي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استرس و اضطراب: </a:t>
            </a:r>
            <a:r>
              <a:rPr lang="fa-IR" sz="4000" baseline="-20000" dirty="0">
                <a:solidFill>
                  <a:schemeClr val="accent2">
                    <a:lumMod val="75000"/>
                  </a:schemeClr>
                </a:solidFill>
                <a:cs typeface="Titr" panose="00000700000000000000" pitchFamily="2" charset="-78"/>
              </a:rPr>
              <a:t>اعتماد به اخبار شبكه‌هاي اجتماعي مي‌تواند منجر به استرس و اضطراب در افراد شود. فريب خوردن از تصاوير و محتواي غيرواقعي مي‌تواند به اضطراب و افسردگي دامن بزند.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توهين، تهديد و آزار اينترنتي: </a:t>
            </a:r>
            <a:r>
              <a:rPr lang="fa-IR" sz="4000" baseline="-20000" dirty="0">
                <a:solidFill>
                  <a:schemeClr val="accent2">
                    <a:lumMod val="75000"/>
                  </a:schemeClr>
                </a:solidFill>
                <a:cs typeface="Titr" panose="00000700000000000000" pitchFamily="2" charset="-78"/>
              </a:rPr>
              <a:t>در فضاي مجازي، افراد مي‌توانند به راحتي ديگران را مورد آزار و اذيت قرار دهند. اين نوع تهديدات مي‌تواند افراد را وادار به همكاري با دشمن نمايد.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موضع‌گيري نادرست: </a:t>
            </a:r>
            <a:r>
              <a:rPr lang="fa-IR" sz="4000" baseline="-20000" dirty="0">
                <a:solidFill>
                  <a:schemeClr val="accent2">
                    <a:lumMod val="75000"/>
                  </a:schemeClr>
                </a:solidFill>
                <a:cs typeface="Titr" panose="00000700000000000000" pitchFamily="2" charset="-78"/>
              </a:rPr>
              <a:t>حجم اطلاعات غلط وقتي به‌صورت منسجم و برنامه‌ريزي شده يك فرد يا گروه را هدف قرار دهد، بر رفتار و مواضع سياسي و اجتماعي آن‌ها تأثير مي‌گذارد.</a:t>
            </a:r>
          </a:p>
        </p:txBody>
      </p:sp>
    </p:spTree>
    <p:extLst>
      <p:ext uri="{BB962C8B-B14F-4D97-AF65-F5344CB8AC3E}">
        <p14:creationId xmlns:p14="http://schemas.microsoft.com/office/powerpoint/2010/main" val="199454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تأثيرات منفي فضاي مجازي بر روابط اجتماعي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انزوا: </a:t>
            </a:r>
            <a:r>
              <a:rPr lang="fa-IR" sz="4000" baseline="-20000" dirty="0">
                <a:solidFill>
                  <a:schemeClr val="accent2">
                    <a:lumMod val="75000"/>
                  </a:schemeClr>
                </a:solidFill>
                <a:cs typeface="Titr" panose="00000700000000000000" pitchFamily="2" charset="-78"/>
              </a:rPr>
              <a:t>ارتباطات مجازي نمي‌توانند جايگزين كامل روابط چهره به چهره باشند و استفاده بيش از حد از فضاي مجازي مي‌تواند منجر به كاهش تعاملات اجتماعي واقعي شود. افراد ممكن است در معرض انزواي اجتماعي قرار گيرند و مهارت‌هاي ارتباطي و انساني خود را از دست بدهند.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بي‌اعتمادي: </a:t>
            </a:r>
            <a:r>
              <a:rPr lang="fa-IR" sz="4000" baseline="-20000" dirty="0">
                <a:solidFill>
                  <a:schemeClr val="accent2">
                    <a:lumMod val="75000"/>
                  </a:schemeClr>
                </a:solidFill>
                <a:cs typeface="Titr" panose="00000700000000000000" pitchFamily="2" charset="-78"/>
              </a:rPr>
              <a:t>جبهه خودي نياز به همبستگي و اتحاد دارد و اين جز از طريق اعتمادسازي حاصل نمي‌شود. فضاي مجازي با جداسازي فرد و ايجاد تنهايي صوري و ايجاد شك و ترديد، اعتماد را از بين برده و تعامل را دشوار مي‌كند.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ترس: </a:t>
            </a:r>
            <a:r>
              <a:rPr lang="fa-IR" sz="4000" baseline="-20000" dirty="0">
                <a:solidFill>
                  <a:schemeClr val="accent2">
                    <a:lumMod val="75000"/>
                  </a:schemeClr>
                </a:solidFill>
                <a:cs typeface="Titr" panose="00000700000000000000" pitchFamily="2" charset="-78"/>
              </a:rPr>
              <a:t>جدا شدن دروني فرد از محيط واقعي خارج، احساسي كه اگر چه واقعي نيست، ولي به‌صورت ذهني و رواني فرد را تنها مي‌كند، استقلالي بدون حمايت اطرافيان؛ خانواده و دوستان، در افراد ترس ايجاد مي‌كند و دشمن مي‌تواند از اين ترس توهّمي براي مسلّط شدن بر فرد استفاده كند.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شايعات: </a:t>
            </a:r>
            <a:r>
              <a:rPr lang="fa-IR" sz="4000" baseline="-20000" dirty="0">
                <a:solidFill>
                  <a:schemeClr val="accent2">
                    <a:lumMod val="75000"/>
                  </a:schemeClr>
                </a:solidFill>
                <a:cs typeface="Titr" panose="00000700000000000000" pitchFamily="2" charset="-78"/>
              </a:rPr>
              <a:t>در فضاي مجازي، شايعات و تبليغات فريبنده مي‌توانند به سرعت منتشر شوند. اين شايعات مي‌توانند به راحتي باور افراد را تغيير دهند و حتي باعث ايجاد بحران‌هاي اجتماعي شوند.</a:t>
            </a:r>
          </a:p>
        </p:txBody>
      </p:sp>
    </p:spTree>
    <p:extLst>
      <p:ext uri="{BB962C8B-B14F-4D97-AF65-F5344CB8AC3E}">
        <p14:creationId xmlns:p14="http://schemas.microsoft.com/office/powerpoint/2010/main" val="1995013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تهديدات مالي و اقتصادي فضاي مجازي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كلاهبرداري‌هاي آنلاين: </a:t>
            </a:r>
            <a:r>
              <a:rPr lang="fa-IR" sz="4000" baseline="-20000" dirty="0">
                <a:solidFill>
                  <a:schemeClr val="accent2">
                    <a:lumMod val="75000"/>
                  </a:schemeClr>
                </a:solidFill>
                <a:cs typeface="Titr" panose="00000700000000000000" pitchFamily="2" charset="-78"/>
              </a:rPr>
              <a:t>كلاهبرداران از روش‌هاي مختلفي مانند فروش كالاهاي جعلي يا خدمات بي‌كيفيت، ايجاد سايت‌هاي تقلبي يا ارسال ايميل‌هاي فيشينگ، اقدام به كلاهبرداري از كاربران مي‌كنند.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هك حساب‌هاي بانكي و مالي: </a:t>
            </a:r>
            <a:r>
              <a:rPr lang="fa-IR" sz="4000" baseline="-20000" dirty="0">
                <a:solidFill>
                  <a:schemeClr val="accent2">
                    <a:lumMod val="75000"/>
                  </a:schemeClr>
                </a:solidFill>
                <a:cs typeface="Titr" panose="00000700000000000000" pitchFamily="2" charset="-78"/>
              </a:rPr>
              <a:t>با سوءاستفاده از اطلاعات شخصي افراد، هكرها مي‌توانند به حساب‌هاي بانكي يا مالي افراد دسترسي پيدا كرده و آن‌ها را به سرقت برند.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فروش كالاي هدفمند: </a:t>
            </a:r>
            <a:r>
              <a:rPr lang="fa-IR" sz="4000" baseline="-20000" dirty="0">
                <a:solidFill>
                  <a:schemeClr val="accent2">
                    <a:lumMod val="75000"/>
                  </a:schemeClr>
                </a:solidFill>
                <a:cs typeface="Titr" panose="00000700000000000000" pitchFamily="2" charset="-78"/>
              </a:rPr>
              <a:t>با ايجاد فروشگاه‌ها و روابط ساختگي و مصنوعي مي‌توانند فرد يا گروهي را وادار به خريد كالايي كنند كه اصالت ندارد و مي‌تواند كاربرد جاسوسي يا تخريب داشته باشد.</a:t>
            </a:r>
          </a:p>
        </p:txBody>
      </p:sp>
    </p:spTree>
    <p:extLst>
      <p:ext uri="{BB962C8B-B14F-4D97-AF65-F5344CB8AC3E}">
        <p14:creationId xmlns:p14="http://schemas.microsoft.com/office/powerpoint/2010/main" val="1436080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فرصت‌ها و قابليت‌ها فضاي مجازي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4800" baseline="-20000" dirty="0">
                <a:solidFill>
                  <a:schemeClr val="accent6">
                    <a:lumMod val="50000"/>
                  </a:schemeClr>
                </a:solidFill>
                <a:cs typeface="Titr" panose="00000700000000000000" pitchFamily="2" charset="-78"/>
              </a:rPr>
              <a:t>فضاي مجازي با وجود آسيب‌ها و مخاطرات زيادي كه ممكن است به همراه داشته باشد، فرصت‌ها و قابليت‌هاي قابل توجهي را نيز براي افراد و جوامع فراهم كرده است. اين فضا به ويژه در عصر ديجيتال امروزي نقش اساسي در تحول‌هاي اجتماعي، اقتصادي و فرهنگي ايفا مي‌كند. به برخي از مهم‌ترين فرصت‌ها و قابليت‌هاي فضاي مجازي اشاره مي‌كنيم.</a:t>
            </a:r>
          </a:p>
        </p:txBody>
      </p:sp>
    </p:spTree>
    <p:extLst>
      <p:ext uri="{BB962C8B-B14F-4D97-AF65-F5344CB8AC3E}">
        <p14:creationId xmlns:p14="http://schemas.microsoft.com/office/powerpoint/2010/main" val="4083947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دسترسي به اطلاعات و آموزش</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آموزش آنلاين: </a:t>
            </a:r>
            <a:r>
              <a:rPr lang="fa-IR" sz="4000" baseline="-20000" dirty="0">
                <a:solidFill>
                  <a:schemeClr val="accent6">
                    <a:lumMod val="50000"/>
                  </a:schemeClr>
                </a:solidFill>
                <a:cs typeface="Titr" panose="00000700000000000000" pitchFamily="2" charset="-78"/>
              </a:rPr>
              <a:t>فضاي مجازي اين امكان را به افراد مي‌دهد تا به دوره‌هاي آموزشي آنلاين، وبينارها و منابع آموزشي دسترسي داشته باشند. اين دسترسي به دانش و اطلاعات در هر زمان و مكاني، موجب افزايش فرصت‌هاي يادگيري و بهبود مهارت‌ها براي افراد در سطوح مختلف اجتماعي و حرفه‌اي مي‌شود.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دسترسي به اطلاعات عمومي و تخصصي: </a:t>
            </a:r>
            <a:r>
              <a:rPr lang="fa-IR" sz="4000" baseline="-20000" dirty="0">
                <a:solidFill>
                  <a:schemeClr val="accent6">
                    <a:lumMod val="50000"/>
                  </a:schemeClr>
                </a:solidFill>
                <a:cs typeface="Titr" panose="00000700000000000000" pitchFamily="2" charset="-78"/>
              </a:rPr>
              <a:t>از طريق اينترنت، افراد مي‌توانند به منابع علمي و خبري متنوع دسترسي پيدا كنند و از آخرين اخبار و اطلاعات در حوزه‌هاي مختلف آگاه شوند.</a:t>
            </a:r>
          </a:p>
        </p:txBody>
      </p:sp>
    </p:spTree>
    <p:extLst>
      <p:ext uri="{BB962C8B-B14F-4D97-AF65-F5344CB8AC3E}">
        <p14:creationId xmlns:p14="http://schemas.microsoft.com/office/powerpoint/2010/main" val="2125148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ارتباطات و شبكه‌سازي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ارتباط آسان با ديگران: </a:t>
            </a:r>
            <a:r>
              <a:rPr lang="fa-IR" sz="4000" baseline="-20000" dirty="0">
                <a:solidFill>
                  <a:schemeClr val="accent6">
                    <a:lumMod val="50000"/>
                  </a:schemeClr>
                </a:solidFill>
                <a:cs typeface="Titr" panose="00000700000000000000" pitchFamily="2" charset="-78"/>
              </a:rPr>
              <a:t>فضاي مجازي اين امكان را براي افراد فراهم مي‌آورد كه با افراد در سراسر جهان ارتباط برقرار كنند. اين امر باعث تسهيل در تعاملات اجتماعي، تبادل فرهنگي و ايجاد روابط شخصي و حرفه‌اي مي‌شود.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شبكه‌هاي اجتماعي: </a:t>
            </a:r>
            <a:r>
              <a:rPr lang="fa-IR" sz="4000" baseline="-20000" dirty="0">
                <a:solidFill>
                  <a:schemeClr val="accent6">
                    <a:lumMod val="50000"/>
                  </a:schemeClr>
                </a:solidFill>
                <a:cs typeface="Titr" panose="00000700000000000000" pitchFamily="2" charset="-78"/>
              </a:rPr>
              <a:t>افراد مي‌توانند از شبكه‌هاي اجتماعي و پيام‌رسان‌هاي رايج براي برقراري ارتباط با دوستان، همكاران، خانواده و حتي كساني كه از نظر جغرافيايي دور هستند، استفاده كنند.</a:t>
            </a:r>
          </a:p>
        </p:txBody>
      </p:sp>
    </p:spTree>
    <p:extLst>
      <p:ext uri="{BB962C8B-B14F-4D97-AF65-F5344CB8AC3E}">
        <p14:creationId xmlns:p14="http://schemas.microsoft.com/office/powerpoint/2010/main" val="227356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فرصت‌هاي كسب‌وكار و تجارت الكترونيك</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بازارهاي آنلاين: </a:t>
            </a:r>
            <a:r>
              <a:rPr lang="fa-IR" sz="4000" baseline="-20000" dirty="0">
                <a:solidFill>
                  <a:schemeClr val="accent6">
                    <a:lumMod val="50000"/>
                  </a:schemeClr>
                </a:solidFill>
                <a:cs typeface="Titr" panose="00000700000000000000" pitchFamily="2" charset="-78"/>
              </a:rPr>
              <a:t>فضاي مجازي به كسب‌وكارها اين امكان را مي‌دهد كه محصولات و خدمات خود را در بازارهاي جهاني عرضه كنند. اين امر به ويژه براي كسب‌وكارهاي كوچك و متوسط كه امكان فروش در بازارهاي فيزيكي را ندارند، فرصت‌هاي جديدي ايجاد مي‌كند.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تجارت الكترونيك و فروش آنلاين: </a:t>
            </a:r>
            <a:r>
              <a:rPr lang="fa-IR" sz="4000" baseline="-20000" dirty="0">
                <a:solidFill>
                  <a:schemeClr val="accent6">
                    <a:lumMod val="50000"/>
                  </a:schemeClr>
                </a:solidFill>
                <a:cs typeface="Titr" panose="00000700000000000000" pitchFamily="2" charset="-78"/>
              </a:rPr>
              <a:t>فروشگاه‌هاي آنلاين، خدمات پرداخت آنلاين و اپليكيشن‌هاي خريد و فروش، امكان خريد و فروش كالاها و خدمات را از هر نقطه‌اي در دنيا فراهم كرده‌اند.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تبليغات ديجيتال: </a:t>
            </a:r>
            <a:r>
              <a:rPr lang="fa-IR" sz="4000" baseline="-20000" dirty="0">
                <a:solidFill>
                  <a:schemeClr val="accent6">
                    <a:lumMod val="50000"/>
                  </a:schemeClr>
                </a:solidFill>
                <a:cs typeface="Titr" panose="00000700000000000000" pitchFamily="2" charset="-78"/>
              </a:rPr>
              <a:t>كسب‌وكارهاي كوچك و بزرگ مي‌توانند از تبليغات آنلاين براي جذب مشتريان جديد و ارتقاي برند خود استفاده كنند.</a:t>
            </a:r>
          </a:p>
        </p:txBody>
      </p:sp>
    </p:spTree>
    <p:extLst>
      <p:ext uri="{BB962C8B-B14F-4D97-AF65-F5344CB8AC3E}">
        <p14:creationId xmlns:p14="http://schemas.microsoft.com/office/powerpoint/2010/main" val="4120677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توسعه فرهنگي و هنري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پلتفرم‌هاي اشتراك محتوا: </a:t>
            </a:r>
            <a:r>
              <a:rPr lang="fa-IR" sz="4000" baseline="-20000" dirty="0">
                <a:solidFill>
                  <a:schemeClr val="accent6">
                    <a:lumMod val="50000"/>
                  </a:schemeClr>
                </a:solidFill>
                <a:cs typeface="Titr" panose="00000700000000000000" pitchFamily="2" charset="-78"/>
              </a:rPr>
              <a:t>هنرمندان، نويسندگان، فيلم‌سازان و توليدكنندگان محتوا مي‌توانند آثار خود را از طريق پلتفرم‌هاي اختصاصي فيلم و تصوير به مخاطبان جهاني عرضه كنند.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دسترسي به آثار فرهنگي و هنري: </a:t>
            </a:r>
            <a:r>
              <a:rPr lang="fa-IR" sz="4000" baseline="-20000" dirty="0">
                <a:solidFill>
                  <a:schemeClr val="accent6">
                    <a:lumMod val="50000"/>
                  </a:schemeClr>
                </a:solidFill>
                <a:cs typeface="Titr" panose="00000700000000000000" pitchFamily="2" charset="-78"/>
              </a:rPr>
              <a:t>افراد مي‌توانند به راحتي به آثار هنري و فرهنگي از سراسر جهان دسترسي پيدا كنند. اين دسترسي باعث گسترش تبادل فرهنگي و آگاهي‌هاي هنري ميان اقوام و ملت‌هاي مختلف مي‌شود.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همكاري‌هاي آنلاين: </a:t>
            </a:r>
            <a:r>
              <a:rPr lang="fa-IR" sz="4000" baseline="-20000" dirty="0">
                <a:solidFill>
                  <a:schemeClr val="accent6">
                    <a:lumMod val="50000"/>
                  </a:schemeClr>
                </a:solidFill>
                <a:cs typeface="Titr" panose="00000700000000000000" pitchFamily="2" charset="-78"/>
              </a:rPr>
              <a:t>هنرمندان و توليدكنندگان محتوا مي‌توانند از فضاي مجازي براي همكاري‌هاي بين‌المللي استفاده كنند و پروژه‌هاي مشترك ايجاد كنند.</a:t>
            </a:r>
          </a:p>
        </p:txBody>
      </p:sp>
    </p:spTree>
    <p:extLst>
      <p:ext uri="{BB962C8B-B14F-4D97-AF65-F5344CB8AC3E}">
        <p14:creationId xmlns:p14="http://schemas.microsoft.com/office/powerpoint/2010/main" val="213975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228600" y="365125"/>
            <a:ext cx="11544300" cy="3292475"/>
          </a:xfrm>
        </p:spPr>
        <p:txBody>
          <a:bodyPr>
            <a:normAutofit/>
          </a:bodyPr>
          <a:lstStyle/>
          <a:p>
            <a:pPr algn="r" rtl="1">
              <a:lnSpc>
                <a:spcPct val="150000"/>
              </a:lnSpc>
            </a:pPr>
            <a:r>
              <a:rPr lang="fa-IR" sz="5400" dirty="0">
                <a:solidFill>
                  <a:schemeClr val="accent6">
                    <a:lumMod val="50000"/>
                  </a:schemeClr>
                </a:solidFill>
                <a:cs typeface="A Hamase" panose="00000400000000000000" pitchFamily="2" charset="-78"/>
              </a:rPr>
              <a:t>توسعه </a:t>
            </a:r>
            <a:r>
              <a:rPr lang="fa-IR" sz="5400" dirty="0">
                <a:solidFill>
                  <a:schemeClr val="accent1">
                    <a:lumMod val="75000"/>
                  </a:schemeClr>
                </a:solidFill>
                <a:cs typeface="A Hamase" panose="00000400000000000000" pitchFamily="2" charset="-78"/>
              </a:rPr>
              <a:t>فرهنگ</a:t>
            </a:r>
            <a:r>
              <a:rPr lang="fa-IR" sz="5400" dirty="0">
                <a:solidFill>
                  <a:schemeClr val="accent6">
                    <a:lumMod val="50000"/>
                  </a:schemeClr>
                </a:solidFill>
                <a:cs typeface="A Hamase" panose="00000400000000000000" pitchFamily="2" charset="-78"/>
              </a:rPr>
              <a:t> </a:t>
            </a:r>
            <a:r>
              <a:rPr lang="fa-IR" sz="5400" dirty="0">
                <a:solidFill>
                  <a:srgbClr val="FF0000"/>
                </a:solidFill>
                <a:cs typeface="A Hamase" panose="00000400000000000000" pitchFamily="2" charset="-78"/>
              </a:rPr>
              <a:t>مهدويت</a:t>
            </a:r>
          </a:p>
        </p:txBody>
      </p:sp>
    </p:spTree>
    <p:extLst>
      <p:ext uri="{BB962C8B-B14F-4D97-AF65-F5344CB8AC3E}">
        <p14:creationId xmlns:p14="http://schemas.microsoft.com/office/powerpoint/2010/main" val="4074682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توانمندسازي و فعال‌سازي اجتماعي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حمايت از حقوق بشر و گروه‌هاي كم‌برخوردار: </a:t>
            </a:r>
            <a:r>
              <a:rPr lang="fa-IR" sz="4000" baseline="-20000" dirty="0">
                <a:solidFill>
                  <a:schemeClr val="accent6">
                    <a:lumMod val="50000"/>
                  </a:schemeClr>
                </a:solidFill>
                <a:cs typeface="Titr" panose="00000700000000000000" pitchFamily="2" charset="-78"/>
              </a:rPr>
              <a:t>فضاي مجازي ابزار قدرتمندي براي فعالان حقوق بشر، گروه‌هاي مدني و سازمان‌هاي غيرانتفاعي است تا اطلاعات و مطالب مربوط به حقوق انسان‌ها را منتشر كرده و پويش‌هاي آگاهي‌بخشي راه‌اندازي كنند.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توانمندسازي افراد: </a:t>
            </a:r>
            <a:r>
              <a:rPr lang="fa-IR" sz="4000" baseline="-20000" dirty="0">
                <a:solidFill>
                  <a:schemeClr val="accent6">
                    <a:lumMod val="50000"/>
                  </a:schemeClr>
                </a:solidFill>
                <a:cs typeface="Titr" panose="00000700000000000000" pitchFamily="2" charset="-78"/>
              </a:rPr>
              <a:t>افراد در فضاي مجازي مي‌توانند به گروه‌هاي مختلف با اهداف مشابه بپيوندند، ايده‌ها و پروژه‌هاي خود را به اشتراك بگذارند و از حمايت‌هاي اجتماعي و مشاوره‌اي بهره‌مند شوند.</a:t>
            </a:r>
          </a:p>
        </p:txBody>
      </p:sp>
    </p:spTree>
    <p:extLst>
      <p:ext uri="{BB962C8B-B14F-4D97-AF65-F5344CB8AC3E}">
        <p14:creationId xmlns:p14="http://schemas.microsoft.com/office/powerpoint/2010/main" val="4141677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توسعه فناوري و نوآوري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پشتيباني از نوآوري‌ها و شركت‌هاي دانش‌بنيان: </a:t>
            </a:r>
            <a:r>
              <a:rPr lang="fa-IR" sz="4000" baseline="-20000" dirty="0">
                <a:solidFill>
                  <a:schemeClr val="accent6">
                    <a:lumMod val="50000"/>
                  </a:schemeClr>
                </a:solidFill>
                <a:cs typeface="Titr" panose="00000700000000000000" pitchFamily="2" charset="-78"/>
              </a:rPr>
              <a:t>فضاي مجازي بستري مناسب براي استارتاپ‌ها و شركت‌هاي نوپا است تا ايده‌هاي نوآورانه خود را معرفي كرده و به جذب سرمايه‌گذاران و مشتريان جديد بپردازند.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انتقال فناوري و دانش: </a:t>
            </a:r>
            <a:r>
              <a:rPr lang="fa-IR" sz="4000" baseline="-20000" dirty="0">
                <a:solidFill>
                  <a:schemeClr val="accent6">
                    <a:lumMod val="50000"/>
                  </a:schemeClr>
                </a:solidFill>
                <a:cs typeface="Titr" panose="00000700000000000000" pitchFamily="2" charset="-78"/>
              </a:rPr>
              <a:t>فضاي مجازي امكان تبادل سريع و آسان دانش و فناوري‌هاي نوين بين دانشگاه‌ها، مراكز تحقيقاتي و صنايع را فراهم مي‌آورد.</a:t>
            </a:r>
          </a:p>
        </p:txBody>
      </p:sp>
    </p:spTree>
    <p:extLst>
      <p:ext uri="{BB962C8B-B14F-4D97-AF65-F5344CB8AC3E}">
        <p14:creationId xmlns:p14="http://schemas.microsoft.com/office/powerpoint/2010/main" val="616272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حكمراني و سياست</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آگاهي‌سازي سياسي و اجتماعي: </a:t>
            </a:r>
            <a:r>
              <a:rPr lang="fa-IR" sz="4000" baseline="-20000" dirty="0">
                <a:solidFill>
                  <a:schemeClr val="accent6">
                    <a:lumMod val="50000"/>
                  </a:schemeClr>
                </a:solidFill>
                <a:cs typeface="Titr" panose="00000700000000000000" pitchFamily="2" charset="-78"/>
              </a:rPr>
              <a:t>فضاي مجازي به شهروندان اين امكان را مي‌دهد تا از مسائل سياسي و اجتماعي آگاه شوند، در بحث‌ها و تصميم‌گيري‌هاي عمومي شركت كنند و خواسته‌هاي خود را به مقامات منتقل كنند.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تأثيرگذاري سياسي: </a:t>
            </a:r>
            <a:r>
              <a:rPr lang="fa-IR" sz="4000" baseline="-20000" dirty="0">
                <a:solidFill>
                  <a:schemeClr val="accent6">
                    <a:lumMod val="50000"/>
                  </a:schemeClr>
                </a:solidFill>
                <a:cs typeface="Titr" panose="00000700000000000000" pitchFamily="2" charset="-78"/>
              </a:rPr>
              <a:t>فضاي مجازي مي‌تواند به عنوان ابزار قدرتمندي براي برگزاري انتخابات آنلاين، نظرسنجي‌هاي عمومي و مشاركت مردم در فرآيندهاي حكمراني استفاده شود، به‌نحوي كه تغييراتي را در عملكرد دولت‌ها پديد آورند.</a:t>
            </a:r>
          </a:p>
        </p:txBody>
      </p:sp>
    </p:spTree>
    <p:extLst>
      <p:ext uri="{BB962C8B-B14F-4D97-AF65-F5344CB8AC3E}">
        <p14:creationId xmlns:p14="http://schemas.microsoft.com/office/powerpoint/2010/main" val="796510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تسهيل در فعاليت‌هاي روزمره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دولت الكترونيك: </a:t>
            </a:r>
            <a:r>
              <a:rPr lang="fa-IR" sz="4000" baseline="-20000" dirty="0">
                <a:solidFill>
                  <a:schemeClr val="accent6">
                    <a:lumMod val="50000"/>
                  </a:schemeClr>
                </a:solidFill>
                <a:cs typeface="Titr" panose="00000700000000000000" pitchFamily="2" charset="-78"/>
              </a:rPr>
              <a:t>از طريق دولت الكترونيك، افراد مي‌توانند خدمات مختلفي از جمله: ثبت‌نام، پرداخت ماليات، درخواست گواهي‌نامه و بسياري ديگر از خدمات دولتي را آنلاين دريافت كنند.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مديريت زمان و برنامه‌ريزي: </a:t>
            </a:r>
            <a:r>
              <a:rPr lang="fa-IR" sz="4000" baseline="-20000" dirty="0">
                <a:solidFill>
                  <a:schemeClr val="accent6">
                    <a:lumMod val="50000"/>
                  </a:schemeClr>
                </a:solidFill>
                <a:cs typeface="Titr" panose="00000700000000000000" pitchFamily="2" charset="-78"/>
              </a:rPr>
              <a:t>اپليكيشن‌ها و ابزارهاي مختلف در فضاي مجازي به افراد كمك مي‌كنند تا زمان خود را بهتر مديريت كنند، برنامه‌هاي روزانه و هفتگي خود را تنظيم كنند و بهره‌وري بيشتري داشته باشند.</a:t>
            </a:r>
          </a:p>
        </p:txBody>
      </p:sp>
    </p:spTree>
    <p:extLst>
      <p:ext uri="{BB962C8B-B14F-4D97-AF65-F5344CB8AC3E}">
        <p14:creationId xmlns:p14="http://schemas.microsoft.com/office/powerpoint/2010/main" val="2555725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2202511"/>
          </a:xfrm>
        </p:spPr>
        <p:txBody>
          <a:bodyPr>
            <a:normAutofit/>
          </a:bodyPr>
          <a:lstStyle/>
          <a:p>
            <a:pPr algn="r" rtl="1"/>
            <a:r>
              <a:rPr lang="fa-IR" sz="6000" dirty="0">
                <a:solidFill>
                  <a:srgbClr val="FF0000"/>
                </a:solidFill>
                <a:cs typeface="A Hamase" panose="00000400000000000000" pitchFamily="2" charset="-78"/>
              </a:rPr>
              <a:t>هوش مصنوعي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4261899" y="2115048"/>
            <a:ext cx="5891917" cy="2415208"/>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6000" baseline="-20000" dirty="0">
                <a:solidFill>
                  <a:srgbClr val="7030A0"/>
                </a:solidFill>
                <a:cs typeface="Titr" panose="00000700000000000000" pitchFamily="2" charset="-78"/>
              </a:rPr>
              <a:t>آسيب‌ها و مخاطرات</a:t>
            </a:r>
          </a:p>
          <a:p>
            <a:pPr marL="571500" indent="-571500" algn="justLow" rtl="1">
              <a:lnSpc>
                <a:spcPct val="150000"/>
              </a:lnSpc>
              <a:buFont typeface="Besmellah 5" pitchFamily="2" charset="0"/>
              <a:buChar char="Z"/>
            </a:pPr>
            <a:r>
              <a:rPr lang="fa-IR" sz="6000" baseline="-20000" dirty="0">
                <a:solidFill>
                  <a:srgbClr val="00B0F0"/>
                </a:solidFill>
                <a:cs typeface="Titr" panose="00000700000000000000" pitchFamily="2" charset="-78"/>
              </a:rPr>
              <a:t>فرصت‌ها و قابليت‌ها</a:t>
            </a:r>
          </a:p>
        </p:txBody>
      </p:sp>
    </p:spTree>
    <p:extLst>
      <p:ext uri="{BB962C8B-B14F-4D97-AF65-F5344CB8AC3E}">
        <p14:creationId xmlns:p14="http://schemas.microsoft.com/office/powerpoint/2010/main" val="2780360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آسيب‌ها و مخاطرات هوش مصنوعي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5400" baseline="-20000" dirty="0">
                <a:solidFill>
                  <a:schemeClr val="accent2">
                    <a:lumMod val="75000"/>
                  </a:schemeClr>
                </a:solidFill>
                <a:cs typeface="Titr" panose="00000700000000000000" pitchFamily="2" charset="-78"/>
              </a:rPr>
              <a:t>هوش مصنوعي (هومَص = </a:t>
            </a:r>
            <a:r>
              <a:rPr lang="en-US" sz="5400" baseline="-20000" dirty="0">
                <a:solidFill>
                  <a:schemeClr val="accent2">
                    <a:lumMod val="75000"/>
                  </a:schemeClr>
                </a:solidFill>
                <a:latin typeface="Aharoni" panose="02010803020104030203" pitchFamily="2" charset="-79"/>
                <a:cs typeface="Aharoni" panose="02010803020104030203" pitchFamily="2" charset="-79"/>
              </a:rPr>
              <a:t>AI</a:t>
            </a:r>
            <a:r>
              <a:rPr lang="fa-IR" sz="5400" baseline="-20000" dirty="0">
                <a:solidFill>
                  <a:schemeClr val="accent2">
                    <a:lumMod val="75000"/>
                  </a:schemeClr>
                </a:solidFill>
                <a:cs typeface="Titr" panose="00000700000000000000" pitchFamily="2" charset="-78"/>
              </a:rPr>
              <a:t>) يكي از بزرگ‌ترين دستاوردهاي علمي و فناوري در قرن اخير است كه به سرعت در حال توسعه و گسترش است. اما مانند هر فناوري ديگري، استفاده از آن مي‌تواند با آسيب‌ها و مخاطراتي همراه باشد كه بايد به دقت مورد بررسي قرار گيرد. به برخي از اين آسيب‌ها و مخاطرات اشاره مي‌كنيم.</a:t>
            </a:r>
          </a:p>
        </p:txBody>
      </p:sp>
    </p:spTree>
    <p:extLst>
      <p:ext uri="{BB962C8B-B14F-4D97-AF65-F5344CB8AC3E}">
        <p14:creationId xmlns:p14="http://schemas.microsoft.com/office/powerpoint/2010/main" val="272491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normAutofit/>
          </a:bodyPr>
          <a:lstStyle/>
          <a:p>
            <a:pPr algn="r" rtl="1"/>
            <a:r>
              <a:rPr lang="fa-IR" sz="4000" dirty="0">
                <a:solidFill>
                  <a:srgbClr val="7030A0"/>
                </a:solidFill>
                <a:cs typeface="A Hamase" panose="00000400000000000000" pitchFamily="2" charset="-78"/>
              </a:rPr>
              <a:t>تهديدات امنيتي و سوءاستفاده از هوش مصنوعي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هك و دستكاري: </a:t>
            </a:r>
            <a:r>
              <a:rPr lang="fa-IR" sz="3600" baseline="-20000" dirty="0">
                <a:solidFill>
                  <a:schemeClr val="accent2">
                    <a:lumMod val="75000"/>
                  </a:schemeClr>
                </a:solidFill>
                <a:cs typeface="Titr" panose="00000700000000000000" pitchFamily="2" charset="-78"/>
              </a:rPr>
              <a:t>استفاده از هوش مصنوعي در زمينه‌هايي مانند سيستم‌هاي امنيتي، خودروهاي خودران و زيرساخت‌هاي حياتي مي‌تواند آسيب‌پذيري‌هايي ايجاد كند كه در صورت هك شدن، به طور جدي تهديداتي براي امنيت عمومي ايجاد كند.</a:t>
            </a:r>
          </a:p>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حملات سايبري: </a:t>
            </a:r>
            <a:r>
              <a:rPr lang="fa-IR" sz="3600" baseline="-20000" dirty="0">
                <a:solidFill>
                  <a:schemeClr val="accent2">
                    <a:lumMod val="75000"/>
                  </a:schemeClr>
                </a:solidFill>
                <a:cs typeface="Titr" panose="00000700000000000000" pitchFamily="2" charset="-78"/>
              </a:rPr>
              <a:t>هكرها مي‌توانند از هوش مصنوعي براي ايجاد حملات پيچيده‌تر و هدفمندتر استفاده كنند. به عنوان مثال، حملات فيشينگ يا مهندسي اجتماعي مي‌توانند با استفاده از يادگيري ماشين، بسيار واقعي‌تر و متقاعدكننده‌تر شوند.</a:t>
            </a:r>
          </a:p>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ربات‌هاي خودكار و تسليحات هوشمند: </a:t>
            </a:r>
            <a:r>
              <a:rPr lang="fa-IR" sz="3600" baseline="-20000" dirty="0">
                <a:solidFill>
                  <a:schemeClr val="accent2">
                    <a:lumMod val="75000"/>
                  </a:schemeClr>
                </a:solidFill>
                <a:cs typeface="Titr" panose="00000700000000000000" pitchFamily="2" charset="-78"/>
              </a:rPr>
              <a:t>استفاده از هوش مصنوعي در زمينه تسليحات مي‌تواند خطرات جديدي ايجاد كند. ربات‌ها و سيستم‌هاي تسليحاتي كه به صورت خودكار عمل مي‌كنند، در صورتي كه تحت كنترل نباشند، مي‌توانند منجر به تخريب بيشتري شوند.</a:t>
            </a:r>
          </a:p>
        </p:txBody>
      </p:sp>
    </p:spTree>
    <p:extLst>
      <p:ext uri="{BB962C8B-B14F-4D97-AF65-F5344CB8AC3E}">
        <p14:creationId xmlns:p14="http://schemas.microsoft.com/office/powerpoint/2010/main" val="725114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مسائل اجتماعي و اقتصادي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از دست دادن شغل‌ها و بيكاري: </a:t>
            </a:r>
            <a:r>
              <a:rPr lang="fa-IR" sz="3200" baseline="-20000" dirty="0">
                <a:solidFill>
                  <a:schemeClr val="accent2">
                    <a:lumMod val="75000"/>
                  </a:schemeClr>
                </a:solidFill>
                <a:cs typeface="Titr" panose="00000700000000000000" pitchFamily="2" charset="-78"/>
              </a:rPr>
              <a:t>يكي از بزرگ‌ترين تهديدات اقتصادي كه هوش مصنوعي به همراه دارد، از دست رفتن شغل‌هاست. سيستم‌هاي هوش مصنوعي قادرند بسياري از كارهاي تكراري و دستي را جايگزين انسان‌ها كنند، كه اين موضوع ممكن است منجر به بيكاري گسترده در برخي صنايع شود.</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نابرابري‌هاي اقتصادي: </a:t>
            </a:r>
            <a:r>
              <a:rPr lang="fa-IR" sz="3200" baseline="-20000" dirty="0">
                <a:solidFill>
                  <a:schemeClr val="accent2">
                    <a:lumMod val="75000"/>
                  </a:schemeClr>
                </a:solidFill>
                <a:cs typeface="Titr" panose="00000700000000000000" pitchFamily="2" charset="-78"/>
              </a:rPr>
              <a:t>استفاده ناعادلانه از هوش مصنوعي ممكن است باعث ايجاد شكاف‌هاي بزرگتر بين افراد و كشورهاي ثروتمند و فقير شود. شركت‌هايي كه به فناوري‌هاي پيشرفته دسترسي دارند، مي‌توانند بهره‌وري خود را افزايش دهند، در حالي كه كشورهاي يا شركت‌هاي كمتر پيشرفته ممكن است از رقابت عقب بمانند.</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تمركز قدرت: </a:t>
            </a:r>
            <a:r>
              <a:rPr lang="fa-IR" sz="3200" baseline="-20000" dirty="0">
                <a:solidFill>
                  <a:schemeClr val="accent2">
                    <a:lumMod val="75000"/>
                  </a:schemeClr>
                </a:solidFill>
                <a:cs typeface="Titr" panose="00000700000000000000" pitchFamily="2" charset="-78"/>
              </a:rPr>
              <a:t>هوش مصنوعي مي‌تواند موجب تمركز قدرت در دست تعداد كمي از شركت‌ها و دولت‌ها شود. به عنوان مثال، شركت‌هاي بزرگ فناوري كه در زمينه هومَص پيشرفت كرده‌اند، مي‌توانند با استفاده از داده‌هاي كاربران، كنترل زيادي بر روي اطلاعات و تصميمات اقتصادي و اجتماعي مردم داشته باشند.</a:t>
            </a:r>
          </a:p>
        </p:txBody>
      </p:sp>
    </p:spTree>
    <p:extLst>
      <p:ext uri="{BB962C8B-B14F-4D97-AF65-F5344CB8AC3E}">
        <p14:creationId xmlns:p14="http://schemas.microsoft.com/office/powerpoint/2010/main" val="1929994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مسائل اخلاقي و انساني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پذيرش خودكار تصميمات: </a:t>
            </a:r>
            <a:r>
              <a:rPr lang="fa-IR" sz="4000" baseline="-20000" dirty="0">
                <a:solidFill>
                  <a:schemeClr val="accent2">
                    <a:lumMod val="75000"/>
                  </a:schemeClr>
                </a:solidFill>
                <a:cs typeface="Titr" panose="00000700000000000000" pitchFamily="2" charset="-78"/>
              </a:rPr>
              <a:t>بسياري از سيستم‌هاي هوش مصنوعي براي تصميم‌گيري‌ها استفاده مي‌شوند، مانند سيستم‌هاي قضاوت در عدالت كيفري يا تصميمات پزشكي. اين موضوع مي‌تواند باعث بروز مشكلات اخلاقي شود، زيرا سيستم‌هاي هوش مصنوعي ممكن است تحت تأثير داده‌هاي ناقص يا نادرست قرار بگيرند يا نتايج غيرانساني به دنبال داشته باشند.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سوگيري و تبعيض: </a:t>
            </a:r>
            <a:r>
              <a:rPr lang="fa-IR" sz="4000" baseline="-20000" dirty="0">
                <a:solidFill>
                  <a:schemeClr val="accent2">
                    <a:lumMod val="75000"/>
                  </a:schemeClr>
                </a:solidFill>
                <a:cs typeface="Titr" panose="00000700000000000000" pitchFamily="2" charset="-78"/>
              </a:rPr>
              <a:t>يكي از مشكلات رايج در سيستم‌هاي هوش مصنوعي، سوگيري است. اگر داده‌هايي كه به سيستم‌هاي هومَص وارد مي‌شوند داراي تبعيض باشند (مثلاً از نظر نژادي، جنسيتي يا اقتصادي)، اين سوگيري‌ها مي‌توانند به تصميم‌گيري‌هاي نادرست يا غيرمنصفانه منجر شوند.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از دست رفتن كنترل انساني: </a:t>
            </a:r>
            <a:r>
              <a:rPr lang="fa-IR" sz="4000" baseline="-20000" dirty="0">
                <a:solidFill>
                  <a:schemeClr val="accent2">
                    <a:lumMod val="75000"/>
                  </a:schemeClr>
                </a:solidFill>
                <a:cs typeface="Titr" panose="00000700000000000000" pitchFamily="2" charset="-78"/>
              </a:rPr>
              <a:t>به طور خاص در سيستم‌هاي پيچيده‌تر، مانند ربات‌هاي خودمختار يا سيستم‌هاي هوش مصنوعي پيشرفته، ممكن است انسان‌ها نتوانند به طور كامل بر روي تصميمات و عملكرد اين سيستم‌ها نظارت داشته باشند. اين امر مي‌تواند منجر به خطراتي در مواقع بحراني شود.</a:t>
            </a:r>
          </a:p>
        </p:txBody>
      </p:sp>
    </p:spTree>
    <p:extLst>
      <p:ext uri="{BB962C8B-B14F-4D97-AF65-F5344CB8AC3E}">
        <p14:creationId xmlns:p14="http://schemas.microsoft.com/office/powerpoint/2010/main" val="2500665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مسائل حريم خصوصي و جمع‌آوري داده‌ها</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نظارت و حريم خصوصي: </a:t>
            </a:r>
            <a:r>
              <a:rPr lang="fa-IR" sz="4000" baseline="-20000" dirty="0">
                <a:solidFill>
                  <a:schemeClr val="accent2">
                    <a:lumMod val="75000"/>
                  </a:schemeClr>
                </a:solidFill>
                <a:cs typeface="Titr" panose="00000700000000000000" pitchFamily="2" charset="-78"/>
              </a:rPr>
              <a:t>هوش مصنوعي مي‌تواند براي جمع‌آوري و تحليل داده‌هاي شخصي از افراد استفاده شود. اين امر ممكن است منجر به نقض حريم خصوصي افراد و استفاده نادرست از اطلاعات شخصي شود. </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سرقت داده‌ها: </a:t>
            </a:r>
            <a:r>
              <a:rPr lang="fa-IR" sz="4000" baseline="-20000" dirty="0">
                <a:solidFill>
                  <a:schemeClr val="accent2">
                    <a:lumMod val="75000"/>
                  </a:schemeClr>
                </a:solidFill>
                <a:cs typeface="Titr" panose="00000700000000000000" pitchFamily="2" charset="-78"/>
              </a:rPr>
              <a:t>اطلاعات جمع‌آوري‌شده توسط سيستم‌هاي هوش مصنوعي، اگر به دست هكرها يا افراد نادرست بيفتد، مي‌تواند مورد سوءاستفاده قرار گيرد. اين امر مي‌تواند تهديدات امنيتي جدي به همراه داشته باشد.</a:t>
            </a:r>
          </a:p>
        </p:txBody>
      </p:sp>
    </p:spTree>
    <p:extLst>
      <p:ext uri="{BB962C8B-B14F-4D97-AF65-F5344CB8AC3E}">
        <p14:creationId xmlns:p14="http://schemas.microsoft.com/office/powerpoint/2010/main" val="377621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اهداف عملياتي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حمايت از توليد سامانه هوش مصنوعي مهدويت</a:t>
            </a:r>
          </a:p>
          <a:p>
            <a:pPr marL="571500" indent="-571500" algn="r"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تجميع و طبقه‌بندي و برچسب‌گذاري داده‌هاي مرتبط با مسئله مهدويت و انتظار</a:t>
            </a:r>
          </a:p>
          <a:p>
            <a:pPr marL="571500" indent="-571500" algn="r"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توليد هستان‌نگار جامع مهدويت و انتظار</a:t>
            </a:r>
          </a:p>
          <a:p>
            <a:pPr marL="571500" indent="-571500" algn="r"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ايجاد مشاركت فعّال مردمي در توسعه دادگان سامانه هوش مصنوعي مهدويت، به شيوه ويكي</a:t>
            </a:r>
          </a:p>
          <a:p>
            <a:pPr marL="571500" indent="-571500" algn="r"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امكان استفاده از سامانه فوق براي تسريع در توليد محتواي رسانه‌اي</a:t>
            </a:r>
          </a:p>
          <a:p>
            <a:pPr marL="571500" indent="-571500" algn="r"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قابليت پاسخگويي تعاملي به پرسش‌ها، به شيوه چت</a:t>
            </a:r>
          </a:p>
        </p:txBody>
      </p:sp>
    </p:spTree>
    <p:extLst>
      <p:ext uri="{BB962C8B-B14F-4D97-AF65-F5344CB8AC3E}">
        <p14:creationId xmlns:p14="http://schemas.microsoft.com/office/powerpoint/2010/main" val="4205038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اتكاي بيش از حد به هوش مصنوعي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اعتماد: </a:t>
            </a:r>
            <a:r>
              <a:rPr lang="fa-IR" sz="4000" baseline="-20000" dirty="0">
                <a:solidFill>
                  <a:schemeClr val="accent2">
                    <a:lumMod val="75000"/>
                  </a:schemeClr>
                </a:solidFill>
                <a:cs typeface="Titr" panose="00000700000000000000" pitchFamily="2" charset="-78"/>
              </a:rPr>
              <a:t>در برخي از حوزه‌ها، مانند پزشكي، افراد و حتي متخصصان ممكن است بيش از حد به سيستم‌هاي هومَص اعتماد كنند و نتيجه‌گيري‌ها يا تشخيص‌هاي غلط آن‌ها را به راحتي بپذيرند. اين مي‌تواند خطرات جدي در زمينه سلامت و تصميم‌گيري‌هاي حياتي ايجاد كند.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توانايي‌هاي محدود هوش مصنوعي: </a:t>
            </a:r>
            <a:r>
              <a:rPr lang="fa-IR" sz="4000" baseline="-20000" dirty="0">
                <a:solidFill>
                  <a:schemeClr val="accent2">
                    <a:lumMod val="75000"/>
                  </a:schemeClr>
                </a:solidFill>
                <a:cs typeface="Titr" panose="00000700000000000000" pitchFamily="2" charset="-78"/>
              </a:rPr>
              <a:t>بسياري از سيستم‌هاي هوش مصنوعي هنوز به سطحي از تكامل نرسيده‌اند كه قادر به درك كامل و تصميم‌گيري منطقي در شرايط پيچيده انساني باشند. اتكا به اين سيستم‌ها در موارد پيچيده مي‌تواند منجر به اشتباهات بزرگي شود.</a:t>
            </a:r>
          </a:p>
        </p:txBody>
      </p:sp>
    </p:spTree>
    <p:extLst>
      <p:ext uri="{BB962C8B-B14F-4D97-AF65-F5344CB8AC3E}">
        <p14:creationId xmlns:p14="http://schemas.microsoft.com/office/powerpoint/2010/main" val="1267687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آسيب به هويت و استقلال انساني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تهديد به هويت انسان: </a:t>
            </a:r>
            <a:r>
              <a:rPr lang="fa-IR" sz="4000" baseline="-20000" dirty="0">
                <a:solidFill>
                  <a:schemeClr val="accent2">
                    <a:lumMod val="75000"/>
                  </a:schemeClr>
                </a:solidFill>
                <a:cs typeface="Titr" panose="00000700000000000000" pitchFamily="2" charset="-78"/>
              </a:rPr>
              <a:t>در صورتي كه هوش مصنوعي پيشرفت كند و به جايي برسد كه قادر به انجام بسياري از فعاليت‌ها و وظايف انساني باشد، ممكن است سوالاتي درباره هويت و نقش انسان در جامعه مطرح شود. </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كاهش استقلال فردي: </a:t>
            </a:r>
            <a:r>
              <a:rPr lang="fa-IR" sz="4000" baseline="-20000" dirty="0">
                <a:solidFill>
                  <a:schemeClr val="accent2">
                    <a:lumMod val="75000"/>
                  </a:schemeClr>
                </a:solidFill>
                <a:cs typeface="Titr" panose="00000700000000000000" pitchFamily="2" charset="-78"/>
              </a:rPr>
              <a:t>در برخي موارد، مردم ممكن است تحت تأثير الگوريتم‌ها و سيستم‌هاي هوش مصنوعي قرار بگيرند. به عنوان مثال، سيستم‌هاي توصيه‌گر (مانند آنچه در شبكه‌هاي اجتماعي يا فروشگاه‌هاي آنلاين مشاهده مي‌شود) مي‌توانند انتخاب‌هاي افراد را تحت تأثير قرار داده و به نوعي به دستكاري رفتارهاي آن‌ها منجر شوند.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تأثير بر تصميم‌گيري‌هاي فردي و اجتماعي: </a:t>
            </a:r>
            <a:r>
              <a:rPr lang="fa-IR" sz="4000" baseline="-20000" dirty="0">
                <a:solidFill>
                  <a:schemeClr val="accent2">
                    <a:lumMod val="75000"/>
                  </a:schemeClr>
                </a:solidFill>
                <a:cs typeface="Titr" panose="00000700000000000000" pitchFamily="2" charset="-78"/>
              </a:rPr>
              <a:t>هوش مصنوعي مي‌تواند به گونه‌اي عمل كند كه تصميمات افراد يا جوامع را به نفع يك ديدگاه خاص هدايت كند. اين مي‌تواند شامل تبليغات هدفمند، اخبار و محتواي تحريف‌شده باشد كه ممكن است باورها و رفتارهاي افراد را دستكاري كند.</a:t>
            </a:r>
          </a:p>
        </p:txBody>
      </p:sp>
    </p:spTree>
    <p:extLst>
      <p:ext uri="{BB962C8B-B14F-4D97-AF65-F5344CB8AC3E}">
        <p14:creationId xmlns:p14="http://schemas.microsoft.com/office/powerpoint/2010/main" val="433703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فرصت‌ها و قابليت‌ها هوش مصنوعي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6000" baseline="-20000" dirty="0">
                <a:solidFill>
                  <a:schemeClr val="accent6">
                    <a:lumMod val="50000"/>
                  </a:schemeClr>
                </a:solidFill>
                <a:cs typeface="Titr" panose="00000700000000000000" pitchFamily="2" charset="-78"/>
              </a:rPr>
              <a:t>هوش مصنوعي يكي از بزرگ‌ترين پيشرفت‌هاي علمي و فناوري است كه توانسته‌ است تحولاتي عظيم در بسياري از حوزه‌ها ايجاد كند. به برخي از مهم‌ترين فرصت‌ها و قابليت‌هاي هوش مصنوعي اشاره مي‌كنيم.</a:t>
            </a:r>
          </a:p>
        </p:txBody>
      </p:sp>
    </p:spTree>
    <p:extLst>
      <p:ext uri="{BB962C8B-B14F-4D97-AF65-F5344CB8AC3E}">
        <p14:creationId xmlns:p14="http://schemas.microsoft.com/office/powerpoint/2010/main" val="3241126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آموزش و يادگيري هوشمند</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آموزش شخصي‌شده: </a:t>
            </a:r>
            <a:r>
              <a:rPr lang="fa-IR" sz="3600" baseline="-20000" dirty="0">
                <a:solidFill>
                  <a:schemeClr val="accent6">
                    <a:lumMod val="50000"/>
                  </a:schemeClr>
                </a:solidFill>
                <a:cs typeface="Titr" panose="00000700000000000000" pitchFamily="2" charset="-78"/>
              </a:rPr>
              <a:t>هوش مصنوعي مي‌تواند فرآيند آموزش را براي هر دانش‌آموز يا دانشجو به صورت شخصي‌شده و مطابق با نيازهاي فردي طراحي كند. سيستم‌هاي هومَص مي‌توانند نقاط قوت و ضعف يادگيرندگان را شناسايي كرده و محتوا و روش‌هاي تدريس را بر اساس نيازهاي آن‌ها تنظيم كنند.</a:t>
            </a:r>
          </a:p>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يادگيري خودكار: </a:t>
            </a:r>
            <a:r>
              <a:rPr lang="fa-IR" sz="3600" baseline="-20000" dirty="0">
                <a:solidFill>
                  <a:schemeClr val="accent6">
                    <a:lumMod val="50000"/>
                  </a:schemeClr>
                </a:solidFill>
                <a:cs typeface="Titr" panose="00000700000000000000" pitchFamily="2" charset="-78"/>
              </a:rPr>
              <a:t>هوش مصنوعي از طريق يادگيري خودكار قادر است مهارت‌ها و مفاهيم جديد را به مرور زمان ياد بگيرد و براي بهبود عملكرد خود از تجربه‌هاي گذشته استفاده كند.</a:t>
            </a:r>
          </a:p>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دسترس‌پذيري آموزش: </a:t>
            </a:r>
            <a:r>
              <a:rPr lang="fa-IR" sz="3600" baseline="-20000" dirty="0">
                <a:solidFill>
                  <a:schemeClr val="accent6">
                    <a:lumMod val="50000"/>
                  </a:schemeClr>
                </a:solidFill>
                <a:cs typeface="Titr" panose="00000700000000000000" pitchFamily="2" charset="-78"/>
              </a:rPr>
              <a:t>استفاده از هومَص مي‌تواند به دسترس‌پذيري آموزش در سطح جهاني كمك كند. پلتفرم‌هاي آموزش آنلاين مبتني بر هوش مصنوعي مي‌توانند به افراد از هر نقطه جهان اين امكان را بدهند كه به منابع آموزشي با كيفيت دسترسي پيدا كنند.</a:t>
            </a:r>
          </a:p>
        </p:txBody>
      </p:sp>
    </p:spTree>
    <p:extLst>
      <p:ext uri="{BB962C8B-B14F-4D97-AF65-F5344CB8AC3E}">
        <p14:creationId xmlns:p14="http://schemas.microsoft.com/office/powerpoint/2010/main" val="3852859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تحقيق و توسعه </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نوآوري‌هاي علمي: </a:t>
            </a:r>
            <a:r>
              <a:rPr lang="fa-IR" sz="4000" baseline="-20000" dirty="0">
                <a:solidFill>
                  <a:schemeClr val="accent6">
                    <a:lumMod val="50000"/>
                  </a:schemeClr>
                </a:solidFill>
                <a:cs typeface="Titr" panose="00000700000000000000" pitchFamily="2" charset="-78"/>
              </a:rPr>
              <a:t>هوش مصنوعي مي‌تواند به شتاب‌دهي فرآيند تحقيق و توسعه كمك كند. با استفاده از هومَص پژوهشگران مي‌توانند داده‌هاي آزمايشگاهي را سريع‌تر تحليل كنند و كشف‌هاي علمي جديد را تسريع كنند. </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مدل‌سازي و شبيه‌سازي: </a:t>
            </a:r>
            <a:r>
              <a:rPr lang="fa-IR" sz="4000" baseline="-20000" dirty="0">
                <a:solidFill>
                  <a:schemeClr val="accent6">
                    <a:lumMod val="50000"/>
                  </a:schemeClr>
                </a:solidFill>
                <a:cs typeface="Titr" panose="00000700000000000000" pitchFamily="2" charset="-78"/>
              </a:rPr>
              <a:t>هوش مصنوعي مي‌تواند در شبيه‌سازي و مدل‌سازي پيچيده مسائل علمي كمك كند. </a:t>
            </a:r>
          </a:p>
        </p:txBody>
      </p:sp>
    </p:spTree>
    <p:extLst>
      <p:ext uri="{BB962C8B-B14F-4D97-AF65-F5344CB8AC3E}">
        <p14:creationId xmlns:p14="http://schemas.microsoft.com/office/powerpoint/2010/main" val="220516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امنيت و دفاع</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شناسايي تهديدات امنيتي: </a:t>
            </a:r>
            <a:r>
              <a:rPr lang="fa-IR" sz="4000" baseline="-20000" dirty="0">
                <a:solidFill>
                  <a:schemeClr val="accent6">
                    <a:lumMod val="50000"/>
                  </a:schemeClr>
                </a:solidFill>
                <a:cs typeface="Titr" panose="00000700000000000000" pitchFamily="2" charset="-78"/>
              </a:rPr>
              <a:t>سيستم‌هاي هوش مصنوعي قادرند الگوهاي رفتاري در شبكه‌هاي كامپيوتري و داده‌ها را شناسايي كنند و از حملات سايبري جلوگيري كنند. اين امر مي‌تواند به افزايش امنيت كمك كند.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دفاع خودكار: </a:t>
            </a:r>
            <a:r>
              <a:rPr lang="fa-IR" sz="4000" baseline="-20000" dirty="0">
                <a:solidFill>
                  <a:schemeClr val="accent6">
                    <a:lumMod val="50000"/>
                  </a:schemeClr>
                </a:solidFill>
                <a:cs typeface="Titr" panose="00000700000000000000" pitchFamily="2" charset="-78"/>
              </a:rPr>
              <a:t>در برخي از موارد هومَص مي‌تواند به سيستم‌هاي دفاعي كمك كند تا به صورت خودكار تهديدات را شناسايي كرده و پاسخ دهند، بدون نياز به دخالت انساني.</a:t>
            </a:r>
          </a:p>
        </p:txBody>
      </p:sp>
    </p:spTree>
    <p:extLst>
      <p:ext uri="{BB962C8B-B14F-4D97-AF65-F5344CB8AC3E}">
        <p14:creationId xmlns:p14="http://schemas.microsoft.com/office/powerpoint/2010/main" val="2435890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حمل‌ونقل و خودروهاي خودران</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خودروهاي خودران: </a:t>
            </a:r>
            <a:r>
              <a:rPr lang="fa-IR" sz="4000" baseline="-20000" dirty="0">
                <a:solidFill>
                  <a:schemeClr val="accent6">
                    <a:lumMod val="50000"/>
                  </a:schemeClr>
                </a:solidFill>
                <a:cs typeface="Titr" panose="00000700000000000000" pitchFamily="2" charset="-78"/>
              </a:rPr>
              <a:t>يكي از بزرگ‌ترين پيشرفت‌ها در حوزه حمل‌ونقل، توسعه خودروهاي خودران است كه توسط هوش مصنوعي كنترل مي‌شوند. اين خودروها قادرند به صورت خودكار حركت كنند، موانع را شناسايي كنند و با ديگر خودروها و شرايط ترافيكي تعامل داشته باشند. </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حمل‌ونقل هوشمند: </a:t>
            </a:r>
            <a:r>
              <a:rPr lang="fa-IR" sz="4000" baseline="-20000" dirty="0">
                <a:solidFill>
                  <a:schemeClr val="accent6">
                    <a:lumMod val="50000"/>
                  </a:schemeClr>
                </a:solidFill>
                <a:cs typeface="Titr" panose="00000700000000000000" pitchFamily="2" charset="-78"/>
              </a:rPr>
              <a:t>سيستم‌هاي حمل‌ونقل مبتني بر هوش مصنوعي مي‌توانند جريان ترافيك را بهينه كنند و به رانندگان كمك كنند تا مسيرهاي سريع‌تر و كم‌ترافيك‌تر را انتخاب كنند. اين مي‌تواند به كاهش آلودگي و بهبود كيفيت زندگي در شهرهاي شلوغ منجر شود.</a:t>
            </a:r>
          </a:p>
        </p:txBody>
      </p:sp>
    </p:spTree>
    <p:extLst>
      <p:ext uri="{BB962C8B-B14F-4D97-AF65-F5344CB8AC3E}">
        <p14:creationId xmlns:p14="http://schemas.microsoft.com/office/powerpoint/2010/main" val="3837936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پيشرفت در حوزه هنر و رسانه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توليد محتوا: </a:t>
            </a:r>
            <a:r>
              <a:rPr lang="fa-IR" sz="4000" baseline="-20000" dirty="0">
                <a:solidFill>
                  <a:schemeClr val="accent6">
                    <a:lumMod val="50000"/>
                  </a:schemeClr>
                </a:solidFill>
                <a:cs typeface="Titr" panose="00000700000000000000" pitchFamily="2" charset="-78"/>
              </a:rPr>
              <a:t>هوش مصنوعي مي‌تواند در توليد محتواهاي هنري مانند موسيقي، نقاشي و نويسندگي كمك كند. ابزارهاي مبتني بر هومَص مي‌توانند به هنرمندان و توليدكنندگان محتوا ايده‌هاي جديد بدهند يا حتي آثار هنري كامل را توليد كنند.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تجزيه و تحليل محتواي رسانه‌اي: </a:t>
            </a:r>
            <a:r>
              <a:rPr lang="fa-IR" sz="4000" baseline="-20000" dirty="0">
                <a:solidFill>
                  <a:schemeClr val="accent6">
                    <a:lumMod val="50000"/>
                  </a:schemeClr>
                </a:solidFill>
                <a:cs typeface="Titr" panose="00000700000000000000" pitchFamily="2" charset="-78"/>
              </a:rPr>
              <a:t>سيستم‌هاي هوش مصنوعي مي‌توانند به طور خودكار محتواي ويديويي، تصويري و متني را تحليل كرده و آن را دسته‌بندي كنند. اين فناوري مي‌تواند به توليدكنندگان محتوا و پلتفرم‌هاي رسانه‌اي كمك كند تا تجربه بهتري براي مخاطبان خود ايجاد كنند.</a:t>
            </a:r>
          </a:p>
        </p:txBody>
      </p:sp>
    </p:spTree>
    <p:extLst>
      <p:ext uri="{BB962C8B-B14F-4D97-AF65-F5344CB8AC3E}">
        <p14:creationId xmlns:p14="http://schemas.microsoft.com/office/powerpoint/2010/main" val="2828446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ارتقاي بهره‌وري در صنايع</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اتوماسيون فرآيندها: </a:t>
            </a:r>
            <a:r>
              <a:rPr lang="fa-IR" sz="4000" baseline="-20000" dirty="0">
                <a:solidFill>
                  <a:schemeClr val="accent6">
                    <a:lumMod val="50000"/>
                  </a:schemeClr>
                </a:solidFill>
                <a:cs typeface="Titr" panose="00000700000000000000" pitchFamily="2" charset="-78"/>
              </a:rPr>
              <a:t>هوش مصنوعي مي‌تواند بسياري از فرآيندهاي تكراري و زمان‌بر در صنايع مختلف را اتوماسيون كرده و به كاهش هزينه‌ها و افزايش سرعت توليد كمك كند. به عنوان مثال، در صنعت توليد، ربات‌ها و سيستم‌هاي هومَص مي‌توانند وظايفي مانند مونتاژ قطعات، كنترل كيفيت و بسته‌بندي را به طور خودكار انجام دهند.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تحليل داده‌ها و پيش‌بيني‌ها: </a:t>
            </a:r>
            <a:r>
              <a:rPr lang="fa-IR" sz="4000" baseline="-20000" dirty="0">
                <a:solidFill>
                  <a:schemeClr val="accent6">
                    <a:lumMod val="50000"/>
                  </a:schemeClr>
                </a:solidFill>
                <a:cs typeface="Titr" panose="00000700000000000000" pitchFamily="2" charset="-78"/>
              </a:rPr>
              <a:t>هوش مصنوعي مي‌تواند از داده‌هاي عظيم براي پيش‌بيني روندهاي بازار، رفتار مشتريان و ارزيابي عملكرد كسب‌وكار استفاده كند. اين پيش‌بيني‌ها مي‌توانند به تصميم‌گيري‌هاي بهتر و استراتژي‌هاي تجاري مؤثرتر منجر شوند.</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بهبود تجربه مشتري: </a:t>
            </a:r>
            <a:r>
              <a:rPr lang="fa-IR" sz="4000" baseline="-20000" dirty="0">
                <a:solidFill>
                  <a:schemeClr val="accent6">
                    <a:lumMod val="50000"/>
                  </a:schemeClr>
                </a:solidFill>
                <a:cs typeface="Titr" panose="00000700000000000000" pitchFamily="2" charset="-78"/>
              </a:rPr>
              <a:t>با استفاده از هومَص در چت‌بات‌ها، سيستم‌هاي توصيه‌گر و تحليل رفتار مشتري، كسب‌وكارها مي‌توانند تجربه بهتري را براي مشتريان خود ايجاد كنند. به عنوان مثال، سيستم‌هاي هوش مصنوعي در فروشگاه‌هاي آنلاين مي‌توانند محصولات مرتبط با ترجيحات مشتري را پيشنهاد دهند.</a:t>
            </a:r>
          </a:p>
        </p:txBody>
      </p:sp>
    </p:spTree>
    <p:extLst>
      <p:ext uri="{BB962C8B-B14F-4D97-AF65-F5344CB8AC3E}">
        <p14:creationId xmlns:p14="http://schemas.microsoft.com/office/powerpoint/2010/main" val="3218335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تحول در صنعت خدمات مالي و بانكداري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پردازش و تحليل داده‌هاي مالي: </a:t>
            </a:r>
            <a:r>
              <a:rPr lang="fa-IR" sz="3600" baseline="-20000" dirty="0">
                <a:solidFill>
                  <a:schemeClr val="accent6">
                    <a:lumMod val="50000"/>
                  </a:schemeClr>
                </a:solidFill>
                <a:cs typeface="Titr" panose="00000700000000000000" pitchFamily="2" charset="-78"/>
              </a:rPr>
              <a:t>هوش مصنوعي قادر است حجم عظيمي از داده‌هاي مالي را در زمان كوتاه تحليل كرده و پيش‌بيني‌هاي دقيق‌تري از روند بازار ارائه دهد. اين مي‌تواند به سرمايه‌گذاران و مديران مالي كمك كند تا تصميمات بهتري بگيرند.</a:t>
            </a:r>
          </a:p>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كاهش تقلب و سرقت هويتي: </a:t>
            </a:r>
            <a:r>
              <a:rPr lang="fa-IR" sz="3600" baseline="-20000" dirty="0">
                <a:solidFill>
                  <a:schemeClr val="accent6">
                    <a:lumMod val="50000"/>
                  </a:schemeClr>
                </a:solidFill>
                <a:cs typeface="Titr" panose="00000700000000000000" pitchFamily="2" charset="-78"/>
              </a:rPr>
              <a:t>سيستم‌هاي مبتني بر هومَص مي‌توانند به شناسايي الگوهاي غيرعادي و اقدامات مشكوك در تراكنش‌هاي مالي كمك كنند. اين فناوري به بانك‌ها و موسسات مالي اين امكان را مي‌دهد كه از تقلب و سرقت‌هاي هويتي جلوگيري كنند.</a:t>
            </a:r>
          </a:p>
          <a:p>
            <a:pPr marL="571500" indent="-571500" algn="justLow" rtl="1">
              <a:lnSpc>
                <a:spcPct val="150000"/>
              </a:lnSpc>
              <a:buFont typeface="Besmellah 5" pitchFamily="2" charset="0"/>
              <a:buChar char="Z"/>
            </a:pPr>
            <a:r>
              <a:rPr lang="fa-IR" sz="3600" baseline="-20000" dirty="0">
                <a:solidFill>
                  <a:srgbClr val="FF0000"/>
                </a:solidFill>
                <a:cs typeface="Titr" panose="00000700000000000000" pitchFamily="2" charset="-78"/>
              </a:rPr>
              <a:t>خدمات مشتري هوشمند: </a:t>
            </a:r>
            <a:r>
              <a:rPr lang="fa-IR" sz="3600" baseline="-20000" dirty="0">
                <a:solidFill>
                  <a:schemeClr val="accent6">
                    <a:lumMod val="50000"/>
                  </a:schemeClr>
                </a:solidFill>
                <a:cs typeface="Titr" panose="00000700000000000000" pitchFamily="2" charset="-78"/>
              </a:rPr>
              <a:t>چت‌بات‌ها و دستيارهاي ديجيتال مبتني بر هومَص مي‌توانند به مشتريان در انجام تراكنش‌هاي مالي، پاسخ به سوالات و حل مشكلات به صورت سريع و ۲۴ساعته كمك كنند.</a:t>
            </a:r>
          </a:p>
        </p:txBody>
      </p:sp>
    </p:spTree>
    <p:extLst>
      <p:ext uri="{BB962C8B-B14F-4D97-AF65-F5344CB8AC3E}">
        <p14:creationId xmlns:p14="http://schemas.microsoft.com/office/powerpoint/2010/main" val="186639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00B0F0"/>
                </a:solidFill>
                <a:cs typeface="A Hamase" panose="00000400000000000000" pitchFamily="2" charset="-78"/>
              </a:rPr>
              <a:t>اقدامات و برنامه‌ها</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تقويت دانش و مهارت پژوهشگران و هنرمندان در به‌كارگيري از سامانه‌هاي هوش مصنوعي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برگزاري دوره‌هاي كوتاه‌مدّت مهارت‌افزايي هوش مصنوعي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معرفي سامانه‌هاي تصويرسازي، تدوين فيلم و چت‌بات‌هاي هوش مصنوعي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افزايش سرعت و كيفيّت توليد محتوا با استفاده از هوش مصنوعي</a:t>
            </a:r>
          </a:p>
        </p:txBody>
      </p:sp>
    </p:spTree>
    <p:extLst>
      <p:ext uri="{BB962C8B-B14F-4D97-AF65-F5344CB8AC3E}">
        <p14:creationId xmlns:p14="http://schemas.microsoft.com/office/powerpoint/2010/main" val="534412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6">
                    <a:lumMod val="50000"/>
                  </a:schemeClr>
                </a:solidFill>
                <a:cs typeface="A Hamase" panose="00000400000000000000" pitchFamily="2" charset="-78"/>
              </a:rPr>
              <a:t>ضرورت‌ تأسيس قرارگاه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مسجد مقدّس جمكران به‌عنوان يك مسجد الگو، در صورت استفاده از هوش مصنوعي در مديريت فضاي سايبري و مجازي قادر خواهد راندمان و بهره‌وري خود از فناوري اطلاعات را افزايش دهد و روش‌هاي فني خود را در اختيار ساير مساجد قرار دهد. </a:t>
            </a:r>
          </a:p>
          <a:p>
            <a:pPr marL="571500" indent="-571500" algn="justLow"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بدين‌ترتيب مسجد مقدّس جمكران تبديل به محوري براي نوآوري‌هاي فناورانه خواهد شد كه به تقويت جايگاه فرهنگي و بين‌المللي اين مسجد كمك خواهد كرد و آن را نهادي پيشرو در خدمت به تحقّق تمدن نوين اسلامي قرار خواهد داد.</a:t>
            </a:r>
          </a:p>
          <a:p>
            <a:pPr marL="571500" indent="-571500" algn="justLow" rtl="1">
              <a:lnSpc>
                <a:spcPct val="150000"/>
              </a:lnSpc>
              <a:buFont typeface="Besmellah 5" pitchFamily="2" charset="0"/>
              <a:buChar char="Z"/>
            </a:pPr>
            <a:r>
              <a:rPr lang="fa-IR" sz="4000" baseline="-20000" dirty="0">
                <a:solidFill>
                  <a:schemeClr val="accent1">
                    <a:lumMod val="75000"/>
                  </a:schemeClr>
                </a:solidFill>
                <a:cs typeface="Titr" panose="00000700000000000000" pitchFamily="2" charset="-78"/>
              </a:rPr>
              <a:t>با توجه به تأكيدات مقام معظّم رهبري (حفظه‌الله) درباره ضرورت دستيابي به جايگاه برتر در هوش مصنوعي و اهتمام به مديريت فضاي مجازي و پيام‌رساني هدفمند، هر نوع تأخير در اين زمينه سبب عقب‌ماندگي در اين حوزه‌ها و بروز آسيب‌هاي جدّي به تمدن اسلامي در آينده خواهد شد.</a:t>
            </a:r>
          </a:p>
          <a:p>
            <a:pPr marL="571500" indent="-571500" algn="justLow" rtl="1">
              <a:lnSpc>
                <a:spcPct val="150000"/>
              </a:lnSpc>
              <a:buFont typeface="Besmellah 5" pitchFamily="2" charset="0"/>
              <a:buChar char="Z"/>
            </a:pPr>
            <a:endParaRPr lang="fa-IR" sz="4000" baseline="-20000" dirty="0">
              <a:solidFill>
                <a:schemeClr val="accent1">
                  <a:lumMod val="75000"/>
                </a:schemeClr>
              </a:solidFill>
              <a:cs typeface="Titr" panose="00000700000000000000" pitchFamily="2" charset="-78"/>
            </a:endParaRPr>
          </a:p>
        </p:txBody>
      </p:sp>
    </p:spTree>
    <p:extLst>
      <p:ext uri="{BB962C8B-B14F-4D97-AF65-F5344CB8AC3E}">
        <p14:creationId xmlns:p14="http://schemas.microsoft.com/office/powerpoint/2010/main" val="2981827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5">
                    <a:lumMod val="75000"/>
                  </a:schemeClr>
                </a:solidFill>
                <a:cs typeface="A Hamase" panose="00000400000000000000" pitchFamily="2" charset="-78"/>
              </a:rPr>
              <a:t>اهداف و مأموريت‌هاي قرارگاه </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1. شناسايي و تحليل تهديدات سايبري و پيش‌بيني حملات احتمالي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2. تدوين راهبردهاي تهاجمي و دفاعي در مواجهه با تهديدات سايبري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3. توليد نقشه سايبري جامع فعاليت‌هاي مسجد به عنوان يك الگو</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4. تدوين برنامه‌هاي همكاري مبتني بر تقسيم كار در فضاي مجازي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5. جهت‌دهي جريان آگاه‌سازي جهاني و اطلاع‌رساني جامع و پايدار در مسئله مهدويت</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6. تضمين برقراري ارتباط دائم و پيوسته سايبري كنشگران افق مهدويت</a:t>
            </a:r>
          </a:p>
        </p:txBody>
      </p:sp>
    </p:spTree>
    <p:extLst>
      <p:ext uri="{BB962C8B-B14F-4D97-AF65-F5344CB8AC3E}">
        <p14:creationId xmlns:p14="http://schemas.microsoft.com/office/powerpoint/2010/main" val="185157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5">
                    <a:lumMod val="75000"/>
                  </a:schemeClr>
                </a:solidFill>
                <a:cs typeface="A Hamase" panose="00000400000000000000" pitchFamily="2" charset="-78"/>
              </a:rPr>
              <a:t>اهداف و مأموريت‌هاي قرارگاه </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7. برگزاري نشست‌هاي برخط و مجازي در راستاي تمدن اسلامي و مهدويت</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8. ايجاد فرصت مشاركت و همكاري تمامي كنشگران مهدويت در توليد محتواي ديني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9. حفظ امنيت سامانه‌هاي فني مسجد از طريق ارائه آموزش، توصيه‌ها و خدمات سايبري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10. توليد پلت‌فرم‌ها و سكوهاي پيام‌رسان و چت‌بات‌هاي هوش مصنوعي پاسخگو</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11. فراهم آوردن فرصت جذب نيروهاي داوطلب سراسر جهان در فعاليت‌هاي مهدوي</a:t>
            </a:r>
          </a:p>
          <a:p>
            <a:pPr marL="571500" indent="-571500" algn="r" rtl="1">
              <a:lnSpc>
                <a:spcPct val="150000"/>
              </a:lnSpc>
              <a:buFont typeface="Besmellah 5" pitchFamily="2" charset="0"/>
              <a:buChar char="Z"/>
            </a:pPr>
            <a:r>
              <a:rPr lang="fa-IR" sz="4000" baseline="-20000" dirty="0">
                <a:solidFill>
                  <a:schemeClr val="accent4">
                    <a:lumMod val="50000"/>
                  </a:schemeClr>
                </a:solidFill>
                <a:cs typeface="Titr" panose="00000700000000000000" pitchFamily="2" charset="-78"/>
              </a:rPr>
              <a:t>12. ارائه الگوهاي مديريت هوشمند مسجد در قالب سند مسجد تراز انقلاب اسلامي</a:t>
            </a:r>
          </a:p>
        </p:txBody>
      </p:sp>
    </p:spTree>
    <p:extLst>
      <p:ext uri="{BB962C8B-B14F-4D97-AF65-F5344CB8AC3E}">
        <p14:creationId xmlns:p14="http://schemas.microsoft.com/office/powerpoint/2010/main" val="3898053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تأسيس قرارگاه </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4800" baseline="-20000" dirty="0">
                <a:solidFill>
                  <a:srgbClr val="00B050"/>
                </a:solidFill>
                <a:cs typeface="Titr" panose="00000700000000000000" pitchFamily="2" charset="-78"/>
              </a:rPr>
              <a:t>تأسيس يك قرارگاه سايبري نيازمند رعايت الزامات مختلفي از جنبه‌هاي فني، مديريتي، حقوقي و امنيتي است. اين قرارگاه براي دستيابي به اهداف مختلفي مانند دفاع سايبري، توليد محتواي مجازي، مقابله با تهديدات ديجيتال، جمع‌آوري اطلاعات، پردازش و تحليل، ارائه مشاوره فني يا مديريت بحران‌هاي سايبري ايجاد مي‌شود. </a:t>
            </a:r>
          </a:p>
        </p:txBody>
      </p:sp>
    </p:spTree>
    <p:extLst>
      <p:ext uri="{BB962C8B-B14F-4D97-AF65-F5344CB8AC3E}">
        <p14:creationId xmlns:p14="http://schemas.microsoft.com/office/powerpoint/2010/main" val="2798614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فني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1. پلتفرم‌هاي نرم‌افزاري و سخت‌افزاري مناسب، سرورها و سيستم‌هاي ذخيره‌سازي براي پردازش داده‌ها، ذخيره‌سازي اطلاعات و اجراي سيستم‌ها، سرورهاي قدرتمند و پايدار.</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2. از ابزارهاي مختلف امنيتي مانند فايروال‌ها، سامانه‌هاي تشخيص نفوذ، سيستم‌هاي مديريت تهديد و ضد بدافزارها بايد استفاده شود تا از شبكه و اطلاعات محافظت گردد.</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3. ابزارهاي تحليلي و پايش وضعيت شبكه، سيستم‌ها و داده‌ها براي شناسايي تهديدات و آناليز رويدادهاي سايبري و شبكه‌هاي امن و پروتكل‌هاي ارتباطي براي حفاظت از داده‌ها و ارتباطات.</a:t>
            </a:r>
          </a:p>
        </p:txBody>
      </p:sp>
    </p:spTree>
    <p:extLst>
      <p:ext uri="{BB962C8B-B14F-4D97-AF65-F5344CB8AC3E}">
        <p14:creationId xmlns:p14="http://schemas.microsoft.com/office/powerpoint/2010/main" val="1561338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انساني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1. متخصصان امنيت سايبري و افراد ماهر در زمينه‌هاي مختلف امنيت سايبري مانند تحليلگران تهديد، هكرهاي اخلاقي، كارشناسان پشتيباني از سامانه‌ها، تحليلگران فضاي ديجيتال و متخصصان شبكه</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2. مديران و تصميم‌گيرندگان با تجربه براي هدايت قرارگاه و اتخاذ تصميمات سريع و استراتژيك در مواجهه با بحران‌هاي سايبري، بحران‌هاي اطلاعاتي يا تهديدات روزمره</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3. برنامه‌هاي آموزشي براي ارتقاي مهارت‌هاي كاركنان شامل آشنايي با تكنيك‌هاي مقابله با تهديدات سايبري، مديريت بحران‌ها و نحوه استفاده از ابزارهاي امنيتي</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4. هماهنگي و همكاري فني بين‌سازماني براي كار با ديگر نهادهاي همكار، اشتراك‌گذاري اطلاعات و همكاري در سطح ملي و بين‌المللي</a:t>
            </a:r>
          </a:p>
          <a:p>
            <a:pPr marL="571500" indent="-571500" algn="justLow" rtl="1">
              <a:lnSpc>
                <a:spcPct val="150000"/>
              </a:lnSpc>
              <a:buFont typeface="Besmellah 5" pitchFamily="2" charset="0"/>
              <a:buChar char="Z"/>
            </a:pPr>
            <a:endParaRPr lang="fa-IR" sz="4000" baseline="-20000" dirty="0">
              <a:solidFill>
                <a:srgbClr val="00B050"/>
              </a:solidFill>
              <a:cs typeface="Titr" panose="00000700000000000000" pitchFamily="2" charset="-78"/>
            </a:endParaRPr>
          </a:p>
        </p:txBody>
      </p:sp>
    </p:spTree>
    <p:extLst>
      <p:ext uri="{BB962C8B-B14F-4D97-AF65-F5344CB8AC3E}">
        <p14:creationId xmlns:p14="http://schemas.microsoft.com/office/powerpoint/2010/main" val="817611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امنيتي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1. حفاظت از اطلاعات حساس، حفظ محرمانگي، صحت و دسترس‌پذيري اطلاعات</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2. استراتژي و برنامه جامع براي شناسايي، ارزيابي و مقابله با تهديدات سايبري و حملات احتمالي شامل سناريوهاي حملات </a:t>
            </a:r>
            <a:r>
              <a:rPr lang="en-US" sz="4000" baseline="-20000" dirty="0">
                <a:solidFill>
                  <a:srgbClr val="00B050"/>
                </a:solidFill>
                <a:latin typeface="Aharoni" panose="02010803020104030203" pitchFamily="2" charset="-79"/>
                <a:cs typeface="Aharoni" panose="02010803020104030203" pitchFamily="2" charset="-79"/>
              </a:rPr>
              <a:t>DDoS</a:t>
            </a:r>
            <a:r>
              <a:rPr lang="en-US" sz="4000" baseline="-20000" dirty="0">
                <a:solidFill>
                  <a:srgbClr val="00B050"/>
                </a:solidFill>
                <a:cs typeface="Titr" panose="00000700000000000000" pitchFamily="2" charset="-78"/>
              </a:rPr>
              <a:t>، </a:t>
            </a:r>
            <a:r>
              <a:rPr lang="fa-IR" sz="4000" baseline="-20000" dirty="0">
                <a:solidFill>
                  <a:srgbClr val="00B050"/>
                </a:solidFill>
                <a:cs typeface="Titr" panose="00000700000000000000" pitchFamily="2" charset="-78"/>
              </a:rPr>
              <a:t>حملات فيشينگ، بدافزارها و تهديدات پيشرفته</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3. ايجاد شبكه‌هاي مقاوم در برابر حملات خارجي با استفاده از فايروال‌ها، سيستم‌هاي نظارت و دفاع، به‌ويژه در برابر حملات سازمان‌يافته</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4. استراتژي‌هاي پشتيبان‌گيري، بازيابي داده‌ها و ادامه‌دادن عمليات پس از حملات سايبري</a:t>
            </a:r>
          </a:p>
          <a:p>
            <a:pPr marL="571500" indent="-571500" algn="justLow" rtl="1">
              <a:lnSpc>
                <a:spcPct val="150000"/>
              </a:lnSpc>
              <a:buFont typeface="Besmellah 5" pitchFamily="2" charset="0"/>
              <a:buChar char="Z"/>
            </a:pPr>
            <a:endParaRPr lang="fa-IR" sz="4000" baseline="-20000" dirty="0">
              <a:solidFill>
                <a:srgbClr val="00B050"/>
              </a:solidFill>
              <a:cs typeface="Titr" panose="00000700000000000000" pitchFamily="2" charset="-78"/>
            </a:endParaRPr>
          </a:p>
        </p:txBody>
      </p:sp>
    </p:spTree>
    <p:extLst>
      <p:ext uri="{BB962C8B-B14F-4D97-AF65-F5344CB8AC3E}">
        <p14:creationId xmlns:p14="http://schemas.microsoft.com/office/powerpoint/2010/main" val="2847281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مديريتي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1. تعريف اهداف مشخص و استراتژيك شامل حفاظت از زيرساخت‌هاي حياتي، مقابله با تهديدات سايبري، ارتقاي آگاهي عمومي و ايجاد يك پلتفرم دفاعي جامع</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2. برنامه‌ريزي و مديريت بحران براي مقابله با حملات سايبري و حوادث غيرمترقبه، آمادگي براي مقابله با حملات و نقض‌هاي امنيتي، ارزيابي آسيب‌ها و بازسازي زيرساخت‌ها</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3. تشكيل گروه‌هاي تخصصي براي انجام وظايف مختلف شامل تيم‌هاي تحليل تهديد، تيم‌هاي پاسخ به حوادث، تيم‌هاي اطلاع‌رساني و مشاوره فني و گروه‌هاي مديريتي براي نظارت بر اقدامات</a:t>
            </a:r>
          </a:p>
          <a:p>
            <a:pPr marL="571500" indent="-571500" algn="justLow" rtl="1">
              <a:lnSpc>
                <a:spcPct val="150000"/>
              </a:lnSpc>
              <a:buFont typeface="Besmellah 5" pitchFamily="2" charset="0"/>
              <a:buChar char="Z"/>
            </a:pPr>
            <a:endParaRPr lang="fa-IR" sz="4000" baseline="-20000" dirty="0">
              <a:solidFill>
                <a:srgbClr val="00B050"/>
              </a:solidFill>
              <a:cs typeface="Titr" panose="00000700000000000000" pitchFamily="2" charset="-78"/>
            </a:endParaRPr>
          </a:p>
        </p:txBody>
      </p:sp>
    </p:spTree>
    <p:extLst>
      <p:ext uri="{BB962C8B-B14F-4D97-AF65-F5344CB8AC3E}">
        <p14:creationId xmlns:p14="http://schemas.microsoft.com/office/powerpoint/2010/main" val="4019522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فرهنگي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1. توسعه فرهنگ امنيت سايبري در ميان اعضاي قرارگاه با ارتقاي آگاهي در زمينه‌هاي امنيت ديجيتال، حفاظت از اطلاعات و مقابله با تهديدات</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2. ارتباطات و گزارش‌دهي به‌گونه‌اي كه اطلاعات به‌طور سريع و مؤثر به تمامي افراد و سازمان هاي همكار منتقل شود و برنامه‌هايي براي گزارش‌دهي به مقامات دولتي و عمومي در خصوص تهديدات سايبري</a:t>
            </a:r>
          </a:p>
          <a:p>
            <a:pPr marL="571500" indent="-571500" algn="justLow" rtl="1">
              <a:lnSpc>
                <a:spcPct val="150000"/>
              </a:lnSpc>
              <a:buFont typeface="Besmellah 5" pitchFamily="2" charset="0"/>
              <a:buChar char="Z"/>
            </a:pPr>
            <a:r>
              <a:rPr lang="fa-IR" sz="4000" baseline="-20000" dirty="0">
                <a:solidFill>
                  <a:srgbClr val="00B050"/>
                </a:solidFill>
                <a:cs typeface="Titr" panose="00000700000000000000" pitchFamily="2" charset="-78"/>
              </a:rPr>
              <a:t>3. رصد دائمي تهديدات سايبري جهاني و ارتباط با تيم‌هاي بين‌المللي و نهادهاي امنيتي جهاني</a:t>
            </a:r>
          </a:p>
        </p:txBody>
      </p:sp>
    </p:spTree>
    <p:extLst>
      <p:ext uri="{BB962C8B-B14F-4D97-AF65-F5344CB8AC3E}">
        <p14:creationId xmlns:p14="http://schemas.microsoft.com/office/powerpoint/2010/main" val="816666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الزامات مالي و منابع</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baseline="-20000" dirty="0">
                <a:solidFill>
                  <a:srgbClr val="00B050"/>
                </a:solidFill>
                <a:cs typeface="Titr" panose="00000700000000000000" pitchFamily="2" charset="-78"/>
              </a:rPr>
              <a:t>1. تأمين منابع مالي براي تأسيس و نگهداري از قرارگاه سايبري، خريد تجهيزات، نرم‌افزارها، آموزش و توسعه زيرساخت‌ها</a:t>
            </a:r>
          </a:p>
          <a:p>
            <a:pPr marL="571500" indent="-571500" algn="justLow" rtl="1">
              <a:lnSpc>
                <a:spcPct val="150000"/>
              </a:lnSpc>
              <a:buFont typeface="Besmellah 5" pitchFamily="2" charset="0"/>
              <a:buChar char="Z"/>
            </a:pPr>
            <a:r>
              <a:rPr lang="fa-IR" baseline="-20000" dirty="0">
                <a:solidFill>
                  <a:srgbClr val="00B050"/>
                </a:solidFill>
                <a:cs typeface="Titr" panose="00000700000000000000" pitchFamily="2" charset="-78"/>
              </a:rPr>
              <a:t>2. تأمين و مديريت منابع انساني متخصص و مجرب در زمينه‌هاي مختلف امنيت سايبري و فناوري اطلاعات، آموزش مستمر و نگهداري و حفظ منابع انساني</a:t>
            </a:r>
          </a:p>
          <a:p>
            <a:pPr marL="571500" indent="-571500" algn="justLow" rtl="1">
              <a:lnSpc>
                <a:spcPct val="150000"/>
              </a:lnSpc>
              <a:buFont typeface="Besmellah 5" pitchFamily="2" charset="0"/>
              <a:buChar char="Z"/>
            </a:pPr>
            <a:r>
              <a:rPr lang="fa-IR" baseline="-20000" dirty="0">
                <a:solidFill>
                  <a:srgbClr val="00B050"/>
                </a:solidFill>
                <a:cs typeface="Titr" panose="00000700000000000000" pitchFamily="2" charset="-78"/>
              </a:rPr>
              <a:t>3. مشاركت و حضور و همكاري و ارتباط دائمي تمامي گروه‌هاي فعّال در مسئله مهدويت و تمدن نوين اسلامي</a:t>
            </a:r>
          </a:p>
        </p:txBody>
      </p:sp>
    </p:spTree>
    <p:extLst>
      <p:ext uri="{BB962C8B-B14F-4D97-AF65-F5344CB8AC3E}">
        <p14:creationId xmlns:p14="http://schemas.microsoft.com/office/powerpoint/2010/main" val="350612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1">
                    <a:lumMod val="75000"/>
                  </a:schemeClr>
                </a:solidFill>
                <a:cs typeface="A Hamase" panose="00000400000000000000" pitchFamily="2" charset="-78"/>
              </a:rPr>
              <a:t>فعاليت‌هاي اجرايي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2">
                    <a:lumMod val="50000"/>
                  </a:schemeClr>
                </a:solidFill>
                <a:cs typeface="Titr" panose="00000700000000000000" pitchFamily="2" charset="-78"/>
              </a:rPr>
              <a:t>بهره‌برداري از هوش مصنوعي در هماهنگ‌سازي برنامه‌ها و مراسمات مهدويت</a:t>
            </a:r>
          </a:p>
          <a:p>
            <a:pPr marL="571500" indent="-571500" algn="r" rtl="1">
              <a:lnSpc>
                <a:spcPct val="150000"/>
              </a:lnSpc>
              <a:buFont typeface="Besmellah 5" pitchFamily="2" charset="0"/>
              <a:buChar char="Z"/>
            </a:pPr>
            <a:r>
              <a:rPr lang="fa-IR" sz="4000" baseline="-20000" dirty="0">
                <a:solidFill>
                  <a:schemeClr val="accent2">
                    <a:lumMod val="50000"/>
                  </a:schemeClr>
                </a:solidFill>
                <a:cs typeface="Titr" panose="00000700000000000000" pitchFamily="2" charset="-78"/>
              </a:rPr>
              <a:t>آموزش هوش مصنوعي به مديران و صاحبان موكب‌ها و برگزاركننده‌هاي مراسم و جشن‌هاي مهدويت</a:t>
            </a:r>
          </a:p>
          <a:p>
            <a:pPr marL="571500" indent="-571500" algn="r" rtl="1">
              <a:lnSpc>
                <a:spcPct val="150000"/>
              </a:lnSpc>
              <a:buFont typeface="Besmellah 5" pitchFamily="2" charset="0"/>
              <a:buChar char="Z"/>
            </a:pPr>
            <a:r>
              <a:rPr lang="fa-IR" sz="4000" baseline="-20000" dirty="0">
                <a:solidFill>
                  <a:schemeClr val="accent2">
                    <a:lumMod val="50000"/>
                  </a:schemeClr>
                </a:solidFill>
                <a:cs typeface="Titr" panose="00000700000000000000" pitchFamily="2" charset="-78"/>
              </a:rPr>
              <a:t>افزايش دقّت در برنامه‌ريزي و زمان‌بندي فعاليت‌ها</a:t>
            </a:r>
          </a:p>
          <a:p>
            <a:pPr marL="571500" indent="-571500" algn="r" rtl="1">
              <a:lnSpc>
                <a:spcPct val="150000"/>
              </a:lnSpc>
              <a:buFont typeface="Besmellah 5" pitchFamily="2" charset="0"/>
              <a:buChar char="Z"/>
            </a:pPr>
            <a:r>
              <a:rPr lang="fa-IR" sz="4000" baseline="-20000" dirty="0">
                <a:solidFill>
                  <a:schemeClr val="accent2">
                    <a:lumMod val="50000"/>
                  </a:schemeClr>
                </a:solidFill>
                <a:cs typeface="Titr" panose="00000700000000000000" pitchFamily="2" charset="-78"/>
              </a:rPr>
              <a:t>كاهش آسيب‌ها و مخاطرات ناشي از عدم توجه به نكات مهم، مانند: تراكم جمعيت، پاركينگ و…</a:t>
            </a:r>
          </a:p>
          <a:p>
            <a:pPr marL="571500" indent="-571500" algn="r" rtl="1">
              <a:lnSpc>
                <a:spcPct val="150000"/>
              </a:lnSpc>
              <a:buFont typeface="Besmellah 5" pitchFamily="2" charset="0"/>
              <a:buChar char="Z"/>
            </a:pPr>
            <a:r>
              <a:rPr lang="fa-IR" sz="4000" baseline="-20000" dirty="0">
                <a:solidFill>
                  <a:schemeClr val="accent2">
                    <a:lumMod val="50000"/>
                  </a:schemeClr>
                </a:solidFill>
                <a:cs typeface="Titr" panose="00000700000000000000" pitchFamily="2" charset="-78"/>
              </a:rPr>
              <a:t>توجه به توانايي هوش مصنوعي در پيش‌بيني مكان‌ها و زمان‌هاي پرمخاطره</a:t>
            </a:r>
          </a:p>
          <a:p>
            <a:pPr marL="571500" indent="-571500" algn="r" rtl="1">
              <a:lnSpc>
                <a:spcPct val="150000"/>
              </a:lnSpc>
              <a:buFont typeface="Besmellah 5" pitchFamily="2" charset="0"/>
              <a:buChar char="Z"/>
            </a:pPr>
            <a:r>
              <a:rPr lang="fa-IR" sz="4000" baseline="-20000" dirty="0">
                <a:solidFill>
                  <a:schemeClr val="accent2">
                    <a:lumMod val="50000"/>
                  </a:schemeClr>
                </a:solidFill>
                <a:cs typeface="Titr" panose="00000700000000000000" pitchFamily="2" charset="-78"/>
              </a:rPr>
              <a:t>ارتقاي امنيت مراسم‌ها و جشن‌هاي مهدويت از طريق كاربست ابزارهاي هوش مصنوعي</a:t>
            </a:r>
          </a:p>
        </p:txBody>
      </p:sp>
    </p:spTree>
    <p:extLst>
      <p:ext uri="{BB962C8B-B14F-4D97-AF65-F5344CB8AC3E}">
        <p14:creationId xmlns:p14="http://schemas.microsoft.com/office/powerpoint/2010/main" val="3208920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228600" y="365125"/>
            <a:ext cx="11544300" cy="3292475"/>
          </a:xfrm>
        </p:spPr>
        <p:txBody>
          <a:bodyPr>
            <a:normAutofit/>
          </a:bodyPr>
          <a:lstStyle/>
          <a:p>
            <a:pPr algn="r" rtl="1">
              <a:lnSpc>
                <a:spcPct val="150000"/>
              </a:lnSpc>
            </a:pPr>
            <a:r>
              <a:rPr lang="fa-IR" sz="5400" dirty="0">
                <a:solidFill>
                  <a:schemeClr val="accent4">
                    <a:lumMod val="50000"/>
                  </a:schemeClr>
                </a:solidFill>
                <a:cs typeface="A Hamase" panose="00000400000000000000" pitchFamily="2" charset="-78"/>
              </a:rPr>
              <a:t>مراحل تأسيس قرارگاه</a:t>
            </a:r>
          </a:p>
        </p:txBody>
      </p:sp>
    </p:spTree>
    <p:extLst>
      <p:ext uri="{BB962C8B-B14F-4D97-AF65-F5344CB8AC3E}">
        <p14:creationId xmlns:p14="http://schemas.microsoft.com/office/powerpoint/2010/main" val="1024865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328654" y="365125"/>
            <a:ext cx="11534692" cy="2298562"/>
          </a:xfrm>
        </p:spPr>
        <p:txBody>
          <a:bodyPr anchor="t">
            <a:normAutofit/>
          </a:bodyPr>
          <a:lstStyle/>
          <a:p>
            <a:pPr algn="justLow" rtl="1">
              <a:lnSpc>
                <a:spcPct val="150000"/>
              </a:lnSpc>
            </a:pPr>
            <a:r>
              <a:rPr lang="fa-IR" dirty="0">
                <a:solidFill>
                  <a:srgbClr val="0070C0"/>
                </a:solidFill>
                <a:cs typeface="A Hamase" panose="00000400000000000000" pitchFamily="2" charset="-78"/>
              </a:rPr>
              <a:t>برگزاري نشست‌هاي اوليه و ترويج گفتمان ضرورت قرارگاه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328654" y="2472856"/>
            <a:ext cx="11534692" cy="4020019"/>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4000" baseline="-20000" dirty="0">
                <a:solidFill>
                  <a:schemeClr val="accent2">
                    <a:lumMod val="50000"/>
                  </a:schemeClr>
                </a:solidFill>
                <a:cs typeface="Titr" panose="00000700000000000000" pitchFamily="2" charset="-78"/>
              </a:rPr>
              <a:t>در نخستين گام جلساتي با مسئولان داخلي واحدهاي مختلف مسجد به‌صورت جداگانه و تك‌به‌تك برگزار مي‌گردد، تا ضمن گفتگو، اهميّت و ضرورت تشكيل قرارگاه تبيين شود. همين جلسات با گروه‌هاي فعّال سايبري در موضوع مهدويت و تمدن نوين اسلامي نيز برگزار مي‌گردد، تا آن‌ها نيز نسبت به ضرورت و موضوع فعاليت اين قرارگاه توجيه گردند. ديدگاه و نظرات ارائه شده از سوي ذي‌نفعان در قالب يك سند تدوين مي‌شود تا تمامي اهداف و ضرورت‌ها تبيين گردد و مبناي همگرايي شود. اين گفتگوها فرصتي را فراهم مي‌كند تا به دقّت تمامي نگراني‌ها پاسخ داده شود و شبهات برطرف گردد و مسير بحث به سمتي برود كه همه تمايل به همكاري در تأسيس و مديريت قرارگاه داشته باشند. </a:t>
            </a:r>
          </a:p>
        </p:txBody>
      </p:sp>
    </p:spTree>
    <p:extLst>
      <p:ext uri="{BB962C8B-B14F-4D97-AF65-F5344CB8AC3E}">
        <p14:creationId xmlns:p14="http://schemas.microsoft.com/office/powerpoint/2010/main" val="3305960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328654" y="365125"/>
            <a:ext cx="11534692" cy="2298562"/>
          </a:xfrm>
        </p:spPr>
        <p:txBody>
          <a:bodyPr anchor="t">
            <a:normAutofit/>
          </a:bodyPr>
          <a:lstStyle/>
          <a:p>
            <a:pPr algn="justLow" rtl="1">
              <a:lnSpc>
                <a:spcPct val="150000"/>
              </a:lnSpc>
            </a:pPr>
            <a:r>
              <a:rPr lang="fa-IR" dirty="0">
                <a:solidFill>
                  <a:srgbClr val="0070C0"/>
                </a:solidFill>
                <a:cs typeface="A Hamase" panose="00000400000000000000" pitchFamily="2" charset="-78"/>
              </a:rPr>
              <a:t>برگزاري گردهمايي مشترك و خبري اطلاع‌رساني تأسيس قرارگاه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328654" y="2472856"/>
            <a:ext cx="11534692" cy="4020019"/>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4800" baseline="-20000" dirty="0">
                <a:solidFill>
                  <a:schemeClr val="accent2">
                    <a:lumMod val="50000"/>
                  </a:schemeClr>
                </a:solidFill>
                <a:cs typeface="Titr" panose="00000700000000000000" pitchFamily="2" charset="-78"/>
              </a:rPr>
              <a:t>تمامي واحدها، بخش‌ها و گروه‌هاي ذي‌ربط دعوت شده و در قالب يك كنفرانس خبري رسماً تأسيس قرارگاه اطلاع‌رساني مي‌گردد. اين فرصتي خواهد بود تا افراد و گروه‌هاي علاقه‌مند ديگر نيز آگاه شده و در صورت تمايل بتوانند همكاري خود را به اطلاع برسانند و مرتبط شوند. چشم‌انداز و افق مهدويت و تمدن اسلامي هدف اين قرارگاه قرائت شده و در قالب يك بيانيه پاياني، اهداف و راهبردها تبيين مي‌گردد.</a:t>
            </a:r>
          </a:p>
        </p:txBody>
      </p:sp>
    </p:spTree>
    <p:extLst>
      <p:ext uri="{BB962C8B-B14F-4D97-AF65-F5344CB8AC3E}">
        <p14:creationId xmlns:p14="http://schemas.microsoft.com/office/powerpoint/2010/main" val="2154926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328654" y="365125"/>
            <a:ext cx="11534692" cy="2298562"/>
          </a:xfrm>
        </p:spPr>
        <p:txBody>
          <a:bodyPr anchor="t">
            <a:normAutofit/>
          </a:bodyPr>
          <a:lstStyle/>
          <a:p>
            <a:pPr algn="justLow" rtl="1">
              <a:lnSpc>
                <a:spcPct val="150000"/>
              </a:lnSpc>
            </a:pPr>
            <a:r>
              <a:rPr lang="fa-IR" dirty="0">
                <a:solidFill>
                  <a:srgbClr val="0070C0"/>
                </a:solidFill>
                <a:cs typeface="A Hamase" panose="00000400000000000000" pitchFamily="2" charset="-78"/>
              </a:rPr>
              <a:t>تشكيل يك گروه علمي در قالب هيئت مؤسس براي طراحي و تصويب ساختار قرارگاه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328654" y="2472856"/>
            <a:ext cx="11534692" cy="4020019"/>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4000" baseline="-20000" dirty="0">
                <a:solidFill>
                  <a:schemeClr val="accent2">
                    <a:lumMod val="50000"/>
                  </a:schemeClr>
                </a:solidFill>
                <a:cs typeface="Titr" panose="00000700000000000000" pitchFamily="2" charset="-78"/>
              </a:rPr>
              <a:t>نمايندگان رسمي مسئولان بخش‌هاي مختلف مسجد مقدّس جمكران با حضور كارشناسان سايبري و هوش مصنوعي جلساتي برگزار مي‌كنند تا به نيازهاي تأسيس قرارگاه دست‌يافته و راه‌هاي تأمين آن‌ها را تدبير نمايند. در نهايت همين گروه اساسنامه و چارچوب تأسيس قرارگاه را تدوين كرده؛ مباني ديني، مباني اخلاقي، مباني سايبري، راهبردهاي سخت‌افزاري، نرم‌افزاري و… نقشه وظايف و مسئوليت‌ها را بر اساس چارت سازماني طراحي شده ترسيم و روابط تمامي بخش‌ها را سازمان‌دهي و معماري مي‌نمايد.</a:t>
            </a:r>
          </a:p>
        </p:txBody>
      </p:sp>
    </p:spTree>
    <p:extLst>
      <p:ext uri="{BB962C8B-B14F-4D97-AF65-F5344CB8AC3E}">
        <p14:creationId xmlns:p14="http://schemas.microsoft.com/office/powerpoint/2010/main" val="4186265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328654" y="365125"/>
            <a:ext cx="11534692" cy="2298562"/>
          </a:xfrm>
        </p:spPr>
        <p:txBody>
          <a:bodyPr anchor="t">
            <a:normAutofit/>
          </a:bodyPr>
          <a:lstStyle/>
          <a:p>
            <a:pPr algn="justLow" rtl="1">
              <a:lnSpc>
                <a:spcPct val="150000"/>
              </a:lnSpc>
            </a:pPr>
            <a:r>
              <a:rPr lang="fa-IR" dirty="0">
                <a:solidFill>
                  <a:srgbClr val="0070C0"/>
                </a:solidFill>
                <a:cs typeface="A Hamase" panose="00000400000000000000" pitchFamily="2" charset="-78"/>
              </a:rPr>
              <a:t>طراحي راهبردها و برنامه‌هاي عملياتي در چارچوب ساختار قرارگاه</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328654" y="2472856"/>
            <a:ext cx="11534692" cy="4020019"/>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5400" baseline="-20000" dirty="0">
                <a:solidFill>
                  <a:schemeClr val="accent2">
                    <a:lumMod val="50000"/>
                  </a:schemeClr>
                </a:solidFill>
                <a:cs typeface="Titr" panose="00000700000000000000" pitchFamily="2" charset="-78"/>
              </a:rPr>
              <a:t>پس از تصويب اساسنامه و چارچوب‌هاي فعاليت قرارگاه، كار با نصب مسئولان قرارگاه به‌طور رسمي آغاز مي‌شود و گروه‌هاي جديد و كميته‌هايي كه در اساسنامه مشخّص شده‌اند شكل مي‌گيرند تا در همان فضاي ترسيم شده به طراحي راهبردها و برنامه‌ريزي‌هاي دقيق و علمي بپردازند.</a:t>
            </a:r>
          </a:p>
        </p:txBody>
      </p:sp>
    </p:spTree>
    <p:extLst>
      <p:ext uri="{BB962C8B-B14F-4D97-AF65-F5344CB8AC3E}">
        <p14:creationId xmlns:p14="http://schemas.microsoft.com/office/powerpoint/2010/main" val="331045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FF3300"/>
                </a:solidFill>
                <a:cs typeface="A Hamase" panose="00000400000000000000" pitchFamily="2" charset="-78"/>
              </a:rPr>
              <a:t>كميته‌هاي عملياتي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1. گروه و شوراي عالي تصميم‌گيري: </a:t>
            </a:r>
            <a:r>
              <a:rPr lang="fa-IR" sz="4000" baseline="-20000" dirty="0">
                <a:solidFill>
                  <a:srgbClr val="669900"/>
                </a:solidFill>
                <a:cs typeface="Titr" panose="00000700000000000000" pitchFamily="2" charset="-78"/>
              </a:rPr>
              <a:t>گروهي از مديران ارشد قرارگاه كه در موضوعات كلان و استراتژيك سايبري تصميم‌گيري مي‌كنند. اين گروه شامل افرادي با تخصص‌هاي مختلف (امنيت سايبري، حقوق، امور نظامي، فن‌آوري اطلاعات) است.</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2. گروه تحليل تهديد:</a:t>
            </a:r>
            <a:r>
              <a:rPr lang="fa-IR" sz="4000" baseline="-20000" dirty="0">
                <a:solidFill>
                  <a:srgbClr val="669900"/>
                </a:solidFill>
                <a:cs typeface="Titr" panose="00000700000000000000" pitchFamily="2" charset="-78"/>
              </a:rPr>
              <a:t> شناسايي و تحليل تهديدات سايبري، روندها و حملات احتمالي</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3. گروه واكنش به حوادث سايبري:</a:t>
            </a:r>
            <a:r>
              <a:rPr lang="fa-IR" sz="4000" baseline="-20000" dirty="0">
                <a:solidFill>
                  <a:srgbClr val="669900"/>
                </a:solidFill>
                <a:cs typeface="Titr" panose="00000700000000000000" pitchFamily="2" charset="-78"/>
              </a:rPr>
              <a:t> واكنش فوري به حملات سايبري، شناسايي، تشخيص و مقابله با تهديدات و حوادث در سريع‌ترين زمان ممكن، كمك به بازگرداندن سيستم‌ها به وضعيت عادي و انجام بازيابي از داده‌هاي آسيب‌ديده</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4. گروه امنيت شبكه:</a:t>
            </a:r>
            <a:r>
              <a:rPr lang="fa-IR" sz="4000" baseline="-20000" dirty="0">
                <a:solidFill>
                  <a:srgbClr val="669900"/>
                </a:solidFill>
                <a:cs typeface="Titr" panose="00000700000000000000" pitchFamily="2" charset="-78"/>
              </a:rPr>
              <a:t> طراحي، پياده‌سازي و نگهداري از سيستم‌هاي امنيتي شبكه‌ها و زيرساخت‌هاي ديجيتال، نظارت مستمر بر ترافيك شبكه و شناسايي آسيب‌پذيري‌هاي احتمالي، مديريت ابزارهاي امنيتي مانند فايروال‌ها</a:t>
            </a:r>
          </a:p>
          <a:p>
            <a:pPr marL="571500" indent="-571500" algn="justLow" rtl="1">
              <a:lnSpc>
                <a:spcPct val="150000"/>
              </a:lnSpc>
              <a:buFont typeface="Besmellah 5" pitchFamily="2" charset="0"/>
              <a:buChar char="Z"/>
            </a:pPr>
            <a:endParaRPr lang="fa-IR" sz="4000" baseline="-20000" dirty="0">
              <a:solidFill>
                <a:srgbClr val="669900"/>
              </a:solidFill>
              <a:cs typeface="Titr" panose="00000700000000000000" pitchFamily="2" charset="-78"/>
            </a:endParaRPr>
          </a:p>
        </p:txBody>
      </p:sp>
    </p:spTree>
    <p:extLst>
      <p:ext uri="{BB962C8B-B14F-4D97-AF65-F5344CB8AC3E}">
        <p14:creationId xmlns:p14="http://schemas.microsoft.com/office/powerpoint/2010/main" val="3610673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FF3300"/>
                </a:solidFill>
                <a:cs typeface="A Hamase" panose="00000400000000000000" pitchFamily="2" charset="-78"/>
              </a:rPr>
              <a:t>كميته‌هاي عملياتي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5. گروه مقابله با تهديدات پيشرفته: </a:t>
            </a:r>
            <a:r>
              <a:rPr lang="fa-IR" sz="3200" baseline="-20000" dirty="0">
                <a:solidFill>
                  <a:srgbClr val="669900"/>
                </a:solidFill>
                <a:cs typeface="Titr" panose="00000700000000000000" pitchFamily="2" charset="-78"/>
              </a:rPr>
              <a:t>شناسايي و مقابله با تهديدات پيچيده و مداوم كه معمولاً هدف‌شان سازمان‌هاي دولتي يا زيرساخت‌هاي حياتي است، تحليل و شبيه‌سازي حملات پيشرفته و طراحي استراتژي‌هاي دفاعي عليه آن‌ها، پاسخ به حملات </a:t>
            </a:r>
            <a:r>
              <a:rPr lang="en-US" sz="3200" baseline="-20000" dirty="0">
                <a:solidFill>
                  <a:srgbClr val="669900"/>
                </a:solidFill>
                <a:latin typeface="Aharoni" panose="02010803020104030203" pitchFamily="2" charset="-79"/>
                <a:cs typeface="Aharoni" panose="02010803020104030203" pitchFamily="2" charset="-79"/>
              </a:rPr>
              <a:t>APT </a:t>
            </a:r>
            <a:r>
              <a:rPr lang="fa-IR" sz="3200" baseline="-20000" dirty="0">
                <a:solidFill>
                  <a:srgbClr val="669900"/>
                </a:solidFill>
                <a:latin typeface="Aharoni" panose="02010803020104030203" pitchFamily="2" charset="-79"/>
                <a:cs typeface="Aharoni" panose="02010803020104030203" pitchFamily="2" charset="-79"/>
              </a:rPr>
              <a:t> </a:t>
            </a:r>
            <a:r>
              <a:rPr lang="fa-IR" sz="3200" baseline="-20000" dirty="0">
                <a:solidFill>
                  <a:srgbClr val="669900"/>
                </a:solidFill>
                <a:cs typeface="Titr" panose="00000700000000000000" pitchFamily="2" charset="-78"/>
              </a:rPr>
              <a:t>و متوقف كردن نفوذ مهاجمان پيشرفته</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6. گروه قانوني و حقوقي: </a:t>
            </a:r>
            <a:r>
              <a:rPr lang="fa-IR" sz="3200" baseline="-20000" dirty="0">
                <a:solidFill>
                  <a:srgbClr val="669900"/>
                </a:solidFill>
                <a:cs typeface="Titr" panose="00000700000000000000" pitchFamily="2" charset="-78"/>
              </a:rPr>
              <a:t>نظارت بر مسائل حقوقي و تطابق اقدامات قرارگاه با قوانين، مشاوره حقوقي در خصوص مسائل قانوني مرتبط با حملات سايبري</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7. گروه آموزش و فرهنگ‌سازي: </a:t>
            </a:r>
            <a:r>
              <a:rPr lang="fa-IR" sz="3200" baseline="-20000" dirty="0">
                <a:solidFill>
                  <a:srgbClr val="669900"/>
                </a:solidFill>
                <a:cs typeface="Titr" panose="00000700000000000000" pitchFamily="2" charset="-78"/>
              </a:rPr>
              <a:t>طراحي و اجراي برنامه‌هاي آموزشي براي تيم‌هاي قرارگاه سايبري، آگاهي‌بخشي به ساير بخش‌ها و كاركنان در خصوص تهديدات سايبري و نحوه پيشگيري از آن‌ها، شبيه‌سازي‌هاي حملات سايبري و آموزش عملي، برنامه‌ريزي آموزش‌هاي عمومي اجتماعي</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8. گروه مديريت داده‌ها و اطلاعات: </a:t>
            </a:r>
            <a:r>
              <a:rPr lang="fa-IR" sz="3200" baseline="-20000" dirty="0">
                <a:solidFill>
                  <a:srgbClr val="669900"/>
                </a:solidFill>
                <a:cs typeface="Titr" panose="00000700000000000000" pitchFamily="2" charset="-78"/>
              </a:rPr>
              <a:t>ذخيره‌سازي، تحليل و مديريت داده‌هاي به‌دست آمده از حملات و تهديدات، پايش اطلاعات و تطابق آن‌ها با سياست‌ها و پروتكل‌هاي امنيتي، به‌روزرساني مستندات و گزارش‌هاي حوادث</a:t>
            </a:r>
          </a:p>
        </p:txBody>
      </p:sp>
    </p:spTree>
    <p:extLst>
      <p:ext uri="{BB962C8B-B14F-4D97-AF65-F5344CB8AC3E}">
        <p14:creationId xmlns:p14="http://schemas.microsoft.com/office/powerpoint/2010/main" val="2049969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FF3300"/>
                </a:solidFill>
                <a:cs typeface="A Hamase" panose="00000400000000000000" pitchFamily="2" charset="-78"/>
              </a:rPr>
              <a:t>كميته‌هاي عملياتي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9. گروه فناوري اطلاعات و زيرساخت‌ها: </a:t>
            </a:r>
            <a:r>
              <a:rPr lang="fa-IR" sz="3200" baseline="-20000" dirty="0">
                <a:solidFill>
                  <a:srgbClr val="669900"/>
                </a:solidFill>
                <a:cs typeface="Titr" panose="00000700000000000000" pitchFamily="2" charset="-78"/>
              </a:rPr>
              <a:t>تأمين و نگهداري از زيرساخت‌هاي فناوري اطلاعات قرارگاه، پشتيباني از سيستم‌هاي داخلي، نرم‌افزارها و سخت‌افزارهاي مورد نياز</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10. گروه روابط عمومي و همكاري‌هاي ملّي و بين‌المللي: </a:t>
            </a:r>
            <a:r>
              <a:rPr lang="fa-IR" sz="3200" baseline="-20000" dirty="0">
                <a:solidFill>
                  <a:srgbClr val="669900"/>
                </a:solidFill>
                <a:cs typeface="Titr" panose="00000700000000000000" pitchFamily="2" charset="-78"/>
              </a:rPr>
              <a:t>تعامل با ساير مساجد، نهادهاي ديني و اطلاعاتي و امنيتي در خصوص همكاري‌هاي سايبري مشترك، همكاري در جهت تبادل اطلاعات و پيشگيري از تهديدات جهاني، هم‌افزايي با نهادهاي ملّي و بين‌المللي براي مقابله با حملات سايبري</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11. گروه مديريت هوش مصنوعي: </a:t>
            </a:r>
            <a:r>
              <a:rPr lang="fa-IR" sz="3200" baseline="-20000" dirty="0">
                <a:solidFill>
                  <a:srgbClr val="669900"/>
                </a:solidFill>
                <a:cs typeface="Titr" panose="00000700000000000000" pitchFamily="2" charset="-78"/>
              </a:rPr>
              <a:t>تجهيز و نصب ابزارهاي هوش مصنوعي، مديريت داده‌ها، آموزش نيروها و گروه‌هاي ديگر براي استفاده از هوش مصنوعي، توليد گزارش‌هاي هوش مصنوعي و آينده‌پژوهانه</a:t>
            </a:r>
          </a:p>
          <a:p>
            <a:pPr marL="571500" indent="-571500" algn="justLow" rtl="1">
              <a:lnSpc>
                <a:spcPct val="150000"/>
              </a:lnSpc>
              <a:buFont typeface="Besmellah 5" pitchFamily="2" charset="0"/>
              <a:buChar char="Z"/>
            </a:pPr>
            <a:r>
              <a:rPr lang="fa-IR" sz="3200" baseline="-20000" dirty="0">
                <a:solidFill>
                  <a:srgbClr val="FF0000"/>
                </a:solidFill>
                <a:cs typeface="Titr" panose="00000700000000000000" pitchFamily="2" charset="-78"/>
              </a:rPr>
              <a:t>12. گروه رصد و پايش فضاي مجازي: </a:t>
            </a:r>
            <a:r>
              <a:rPr lang="fa-IR" sz="3200" baseline="-20000" dirty="0">
                <a:solidFill>
                  <a:srgbClr val="669900"/>
                </a:solidFill>
                <a:cs typeface="Titr" panose="00000700000000000000" pitchFamily="2" charset="-78"/>
              </a:rPr>
              <a:t>جمع‌آوري و تحليل داده‌هاي آشكار فضاي مجازي، پيام‌رسان‌ها، خبرگزاري‌ها و سامانه‌هاي عمده توليد و آرشيو محتوا و اطلاعات، توليد گزارشات متنوّع آماري و نموداري از داده‌ها</a:t>
            </a:r>
          </a:p>
        </p:txBody>
      </p:sp>
    </p:spTree>
    <p:extLst>
      <p:ext uri="{BB962C8B-B14F-4D97-AF65-F5344CB8AC3E}">
        <p14:creationId xmlns:p14="http://schemas.microsoft.com/office/powerpoint/2010/main" val="1268408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FF3300"/>
                </a:solidFill>
                <a:cs typeface="A Hamase" panose="00000400000000000000" pitchFamily="2" charset="-78"/>
              </a:rPr>
              <a:t>كميته‌هاي عملياتي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13. گروه بازرسي، نظارت و ارزيابي: </a:t>
            </a:r>
            <a:r>
              <a:rPr lang="fa-IR" sz="4000" baseline="-20000" dirty="0">
                <a:solidFill>
                  <a:srgbClr val="669900"/>
                </a:solidFill>
                <a:cs typeface="Titr" panose="00000700000000000000" pitchFamily="2" charset="-78"/>
              </a:rPr>
              <a:t>نظارت كلي بر عملكرد قرارگاه و ارزيابي كيفيت عمليات، شفاف‌سازي اهداف، سياست‌ها و برنامه‌ها، ارزيابي و گزارش‌دهي به مقامات عالي‌رتبه</a:t>
            </a:r>
          </a:p>
          <a:p>
            <a:pPr marL="571500" indent="-571500" algn="justLow" rtl="1">
              <a:lnSpc>
                <a:spcPct val="150000"/>
              </a:lnSpc>
              <a:buFont typeface="Besmellah 5" pitchFamily="2" charset="0"/>
              <a:buChar char="Z"/>
            </a:pPr>
            <a:r>
              <a:rPr lang="fa-IR" sz="4000" baseline="-20000" dirty="0">
                <a:solidFill>
                  <a:srgbClr val="FF0000"/>
                </a:solidFill>
                <a:cs typeface="Titr" panose="00000700000000000000" pitchFamily="2" charset="-78"/>
              </a:rPr>
              <a:t>14. گروه ارتباطات و هماهنگي داخلي: </a:t>
            </a:r>
            <a:r>
              <a:rPr lang="fa-IR" sz="4000" baseline="-20000" dirty="0">
                <a:solidFill>
                  <a:srgbClr val="669900"/>
                </a:solidFill>
                <a:cs typeface="Titr" panose="00000700000000000000" pitchFamily="2" charset="-78"/>
              </a:rPr>
              <a:t>تسهيل دسترسي تمامي گروه‌ها به اطلاعات مورد نياز و ارتباط با يكديگر، به‌گونه‌اي كه هماهنگي و ارتباط ميان گروه‌ها به راحتي امكان‌پذير باشد. </a:t>
            </a:r>
          </a:p>
          <a:p>
            <a:pPr marL="571500" indent="-571500" algn="justLow" rtl="1">
              <a:lnSpc>
                <a:spcPct val="150000"/>
              </a:lnSpc>
              <a:buFont typeface="Besmellah 5" pitchFamily="2" charset="0"/>
              <a:buChar char="Z"/>
            </a:pPr>
            <a:endParaRPr lang="fa-IR" sz="4000" baseline="-20000" dirty="0">
              <a:solidFill>
                <a:srgbClr val="669900"/>
              </a:solidFill>
              <a:cs typeface="Titr" panose="00000700000000000000" pitchFamily="2" charset="-78"/>
            </a:endParaRPr>
          </a:p>
        </p:txBody>
      </p:sp>
    </p:spTree>
    <p:extLst>
      <p:ext uri="{BB962C8B-B14F-4D97-AF65-F5344CB8AC3E}">
        <p14:creationId xmlns:p14="http://schemas.microsoft.com/office/powerpoint/2010/main" val="3345638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328654" y="365125"/>
            <a:ext cx="11534692" cy="2298562"/>
          </a:xfrm>
        </p:spPr>
        <p:txBody>
          <a:bodyPr anchor="t">
            <a:normAutofit/>
          </a:bodyPr>
          <a:lstStyle/>
          <a:p>
            <a:pPr algn="justLow" rtl="1">
              <a:lnSpc>
                <a:spcPct val="150000"/>
              </a:lnSpc>
            </a:pPr>
            <a:r>
              <a:rPr lang="fa-IR" dirty="0">
                <a:solidFill>
                  <a:srgbClr val="0070C0"/>
                </a:solidFill>
                <a:cs typeface="A Hamase" panose="00000400000000000000" pitchFamily="2" charset="-78"/>
              </a:rPr>
              <a:t>اجراي برنامه‌هاي توليد شده بر اساس زمان‌بندي و اهداف معيّن</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328654" y="2472856"/>
            <a:ext cx="11534692" cy="4020019"/>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3200" dirty="0">
                <a:solidFill>
                  <a:schemeClr val="accent2">
                    <a:lumMod val="50000"/>
                  </a:schemeClr>
                </a:solidFill>
                <a:cs typeface="Titr" panose="00000700000000000000" pitchFamily="2" charset="-78"/>
              </a:rPr>
              <a:t>بر اساس چارت سازماني قرارگاه، هر گروه و كميته‌اي وظايفي دارد كه بر اساس برنامه‌هاي توليد شده بايستي به انجام برساند. برنامه‌هاي عملياتي طراحي شده در فعاليت قبلي به اين بخش‌ها ابلاغ مي‌گردد و آن‌ها موظّف به اجرا در زمان مشخّص‌شده هستند. از ابزارهاي پيشرفته سايبري و هومَص براي مديريت اين پروژه‌ها استفاده خواهد شد، تا هر فعاليتي با كيفيّت و در زمان خود به انجام رسد.</a:t>
            </a:r>
          </a:p>
        </p:txBody>
      </p:sp>
    </p:spTree>
    <p:extLst>
      <p:ext uri="{BB962C8B-B14F-4D97-AF65-F5344CB8AC3E}">
        <p14:creationId xmlns:p14="http://schemas.microsoft.com/office/powerpoint/2010/main" val="143764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FF0000"/>
                </a:solidFill>
                <a:cs typeface="A Hamase" panose="00000400000000000000" pitchFamily="2" charset="-78"/>
              </a:rPr>
              <a:t>الزامات اجرايي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6">
                    <a:lumMod val="75000"/>
                  </a:schemeClr>
                </a:solidFill>
                <a:cs typeface="Titr" panose="00000700000000000000" pitchFamily="2" charset="-78"/>
              </a:rPr>
              <a:t>استفاده از توانمندي هوش مصنوعي در ساماندهي و رصد مداوم فعاليت‌هاي اجرايي</a:t>
            </a:r>
          </a:p>
          <a:p>
            <a:pPr marL="571500" indent="-571500" algn="r" rtl="1">
              <a:lnSpc>
                <a:spcPct val="150000"/>
              </a:lnSpc>
              <a:buFont typeface="Besmellah 5" pitchFamily="2" charset="0"/>
              <a:buChar char="Z"/>
            </a:pPr>
            <a:r>
              <a:rPr lang="fa-IR" sz="4000" baseline="-20000" dirty="0">
                <a:solidFill>
                  <a:schemeClr val="accent6">
                    <a:lumMod val="75000"/>
                  </a:schemeClr>
                </a:solidFill>
                <a:cs typeface="Titr" panose="00000700000000000000" pitchFamily="2" charset="-78"/>
              </a:rPr>
              <a:t>تضمين اجراي سند مذكور از طريق ثبت تمامي مفاد آن در سامانه هوش مصنوعي</a:t>
            </a:r>
          </a:p>
          <a:p>
            <a:pPr marL="571500" indent="-571500" algn="r" rtl="1">
              <a:lnSpc>
                <a:spcPct val="150000"/>
              </a:lnSpc>
              <a:buFont typeface="Besmellah 5" pitchFamily="2" charset="0"/>
              <a:buChar char="Z"/>
            </a:pPr>
            <a:r>
              <a:rPr lang="fa-IR" sz="4000" baseline="-20000" dirty="0">
                <a:solidFill>
                  <a:schemeClr val="accent6">
                    <a:lumMod val="75000"/>
                  </a:schemeClr>
                </a:solidFill>
                <a:cs typeface="Titr" panose="00000700000000000000" pitchFamily="2" charset="-78"/>
              </a:rPr>
              <a:t>آلارم و هشدار به‌موقع سامانه هوش مصنوعي نسبت به خلأهاي قانوني و اجرايي سند</a:t>
            </a:r>
          </a:p>
          <a:p>
            <a:pPr marL="571500" indent="-571500" algn="r" rtl="1">
              <a:lnSpc>
                <a:spcPct val="150000"/>
              </a:lnSpc>
              <a:buFont typeface="Besmellah 5" pitchFamily="2" charset="0"/>
              <a:buChar char="Z"/>
            </a:pPr>
            <a:r>
              <a:rPr lang="fa-IR" sz="4000" baseline="-20000" dirty="0">
                <a:solidFill>
                  <a:schemeClr val="accent6">
                    <a:lumMod val="75000"/>
                  </a:schemeClr>
                </a:solidFill>
                <a:cs typeface="Titr" panose="00000700000000000000" pitchFamily="2" charset="-78"/>
              </a:rPr>
              <a:t>اطلاع‌رساني سامانه نسبت به كوتاهي دستگاه‌هاي مسئول و جلوگيري از به‌تأخيرافتادن فعاليت‌ها</a:t>
            </a:r>
          </a:p>
          <a:p>
            <a:pPr marL="571500" indent="-571500" algn="r" rtl="1">
              <a:lnSpc>
                <a:spcPct val="150000"/>
              </a:lnSpc>
              <a:buFont typeface="Besmellah 5" pitchFamily="2" charset="0"/>
              <a:buChar char="Z"/>
            </a:pPr>
            <a:r>
              <a:rPr lang="fa-IR" sz="4000" baseline="-20000" dirty="0">
                <a:solidFill>
                  <a:schemeClr val="accent6">
                    <a:lumMod val="75000"/>
                  </a:schemeClr>
                </a:solidFill>
                <a:cs typeface="Titr" panose="00000700000000000000" pitchFamily="2" charset="-78"/>
              </a:rPr>
              <a:t>اتصال برخط تمامي دستگاه‌هاي مسئول به سامانه هوشمند مديريت اجرايي سند</a:t>
            </a:r>
          </a:p>
          <a:p>
            <a:pPr marL="571500" indent="-571500" algn="r" rtl="1">
              <a:lnSpc>
                <a:spcPct val="150000"/>
              </a:lnSpc>
              <a:buFont typeface="Besmellah 5" pitchFamily="2" charset="0"/>
              <a:buChar char="Z"/>
            </a:pPr>
            <a:r>
              <a:rPr lang="fa-IR" sz="4000" baseline="-20000" dirty="0">
                <a:solidFill>
                  <a:schemeClr val="accent6">
                    <a:lumMod val="75000"/>
                  </a:schemeClr>
                </a:solidFill>
                <a:cs typeface="Titr" panose="00000700000000000000" pitchFamily="2" charset="-78"/>
              </a:rPr>
              <a:t>امكان گزارش‌گيري دقيق و برخط از تمامي فعاليت‌هاي اجرايي ذيل سند با كمك هوش مصنوعي</a:t>
            </a:r>
          </a:p>
        </p:txBody>
      </p:sp>
    </p:spTree>
    <p:extLst>
      <p:ext uri="{BB962C8B-B14F-4D97-AF65-F5344CB8AC3E}">
        <p14:creationId xmlns:p14="http://schemas.microsoft.com/office/powerpoint/2010/main" val="3047026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328654" y="365125"/>
            <a:ext cx="11534692" cy="2298562"/>
          </a:xfrm>
        </p:spPr>
        <p:txBody>
          <a:bodyPr anchor="t">
            <a:normAutofit/>
          </a:bodyPr>
          <a:lstStyle/>
          <a:p>
            <a:pPr algn="justLow" rtl="1">
              <a:lnSpc>
                <a:spcPct val="150000"/>
              </a:lnSpc>
            </a:pPr>
            <a:r>
              <a:rPr lang="fa-IR" dirty="0">
                <a:solidFill>
                  <a:srgbClr val="0070C0"/>
                </a:solidFill>
                <a:cs typeface="A Hamase" panose="00000400000000000000" pitchFamily="2" charset="-78"/>
              </a:rPr>
              <a:t>مستندسازي و تجميع مستمر آمار و گزارش فعاليت‌ها، بازبيني و اصلاح</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328654" y="2472856"/>
            <a:ext cx="11534692" cy="4020019"/>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Low" rtl="1">
              <a:lnSpc>
                <a:spcPct val="150000"/>
              </a:lnSpc>
            </a:pPr>
            <a:r>
              <a:rPr lang="fa-IR" sz="2800" dirty="0">
                <a:solidFill>
                  <a:schemeClr val="accent2">
                    <a:lumMod val="50000"/>
                  </a:schemeClr>
                </a:solidFill>
                <a:cs typeface="Titr" panose="00000700000000000000" pitchFamily="2" charset="-78"/>
              </a:rPr>
              <a:t>تمامي افراد، گروه‌ها و نهادهاي عضو قرارگاه در همان چارچوب مشخّص شده در اساسنامه و اَسناد بالادستي قرارگاه دست به مستندسازي و توليد گزارش‌هاي منظّم از فعاليت‌هاي خود مي‌كند. گروه‌هاي رصدي قرارگاه نيز حسب وظيفه تعيين شده وضعيت را شناسايي و گزارش مي‌نمايند.</a:t>
            </a:r>
          </a:p>
          <a:p>
            <a:pPr algn="justLow" rtl="1">
              <a:lnSpc>
                <a:spcPct val="150000"/>
              </a:lnSpc>
            </a:pPr>
            <a:r>
              <a:rPr lang="fa-IR" sz="2800" dirty="0">
                <a:solidFill>
                  <a:schemeClr val="accent2">
                    <a:lumMod val="50000"/>
                  </a:schemeClr>
                </a:solidFill>
                <a:cs typeface="Titr" panose="00000700000000000000" pitchFamily="2" charset="-78"/>
              </a:rPr>
              <a:t>تمامي اين داده‌ها جمع‌آوري و با استفاده از هوش مصنوعي تجزيه و تحليل مي‌شوند. پيوسته بر دقّت آن‌ها اضافه شده و مجدّداً ابلاغ مي‌گردند، تا هر كاري به بهترين نحو انجام شود و برترين محصول را نتيجه دهد.</a:t>
            </a:r>
          </a:p>
        </p:txBody>
      </p:sp>
    </p:spTree>
    <p:extLst>
      <p:ext uri="{BB962C8B-B14F-4D97-AF65-F5344CB8AC3E}">
        <p14:creationId xmlns:p14="http://schemas.microsoft.com/office/powerpoint/2010/main" val="24317327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اقدامات و برنامه‌هاي عملياتي؛ زمان و هزينه</a:t>
            </a:r>
          </a:p>
        </p:txBody>
      </p:sp>
      <p:graphicFrame>
        <p:nvGraphicFramePr>
          <p:cNvPr id="7" name="Table 6">
            <a:extLst>
              <a:ext uri="{FF2B5EF4-FFF2-40B4-BE49-F238E27FC236}">
                <a16:creationId xmlns:a16="http://schemas.microsoft.com/office/drawing/2014/main" id="{4454A59C-B40A-4504-9B85-892E6CC91217}"/>
              </a:ext>
            </a:extLst>
          </p:cNvPr>
          <p:cNvGraphicFramePr>
            <a:graphicFrameLocks noGrp="1"/>
          </p:cNvGraphicFramePr>
          <p:nvPr>
            <p:extLst>
              <p:ext uri="{D42A27DB-BD31-4B8C-83A1-F6EECF244321}">
                <p14:modId xmlns:p14="http://schemas.microsoft.com/office/powerpoint/2010/main" val="3649557224"/>
              </p:ext>
            </p:extLst>
          </p:nvPr>
        </p:nvGraphicFramePr>
        <p:xfrm>
          <a:off x="675861" y="1690687"/>
          <a:ext cx="11025146" cy="4802189"/>
        </p:xfrm>
        <a:graphic>
          <a:graphicData uri="http://schemas.openxmlformats.org/drawingml/2006/table">
            <a:tbl>
              <a:tblPr rtl="1" firstRow="1" firstCol="1" bandRow="1"/>
              <a:tblGrid>
                <a:gridCol w="528579">
                  <a:extLst>
                    <a:ext uri="{9D8B030D-6E8A-4147-A177-3AD203B41FA5}">
                      <a16:colId xmlns:a16="http://schemas.microsoft.com/office/drawing/2014/main" val="2321416962"/>
                    </a:ext>
                  </a:extLst>
                </a:gridCol>
                <a:gridCol w="6702438">
                  <a:extLst>
                    <a:ext uri="{9D8B030D-6E8A-4147-A177-3AD203B41FA5}">
                      <a16:colId xmlns:a16="http://schemas.microsoft.com/office/drawing/2014/main" val="467162375"/>
                    </a:ext>
                  </a:extLst>
                </a:gridCol>
                <a:gridCol w="1431198">
                  <a:extLst>
                    <a:ext uri="{9D8B030D-6E8A-4147-A177-3AD203B41FA5}">
                      <a16:colId xmlns:a16="http://schemas.microsoft.com/office/drawing/2014/main" val="1190570550"/>
                    </a:ext>
                  </a:extLst>
                </a:gridCol>
                <a:gridCol w="2362931">
                  <a:extLst>
                    <a:ext uri="{9D8B030D-6E8A-4147-A177-3AD203B41FA5}">
                      <a16:colId xmlns:a16="http://schemas.microsoft.com/office/drawing/2014/main" val="3172088981"/>
                    </a:ext>
                  </a:extLst>
                </a:gridCol>
              </a:tblGrid>
              <a:tr h="1042580">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 </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عنوان اقدام</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زمان به ماه</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هزينه به ميليون تومان</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249469428"/>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1‌</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طراحي نشان قرارگاه و رونمايي رسمي</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1</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5</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593520824"/>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2‌</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تأسيس اتاق فكر و جمع‌انديشي بزرگان و انديشمندان</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3</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9</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855189764"/>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3‌</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طراحي، راه‌اندازي و نگهداري نمايشگاه دائمي هومَص</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12</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240</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380665893"/>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4‌</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برگزاري جلسات هماهنگي با فناوري اطلاعات مسجد</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1</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a:effectLst/>
                          <a:latin typeface="Calibri" panose="020F0502020204030204" pitchFamily="34" charset="0"/>
                          <a:ea typeface="Calibri" panose="020F0502020204030204" pitchFamily="34" charset="0"/>
                          <a:cs typeface="Titr" panose="00000700000000000000" pitchFamily="2" charset="-78"/>
                        </a:rPr>
                        <a:t> </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1866315177"/>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5‌</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طراحي و تدوين نقشه راه قرارگاه</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2</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40</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168868671"/>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6‌</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طراحي، افتتاح رسمي و خدمات فضاي كار اشتراكي</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12</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480</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98849959"/>
                  </a:ext>
                </a:extLst>
              </a:tr>
              <a:tr h="537087">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7‌</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توليد نرم‌افزار چندسكويي قرارگاه؛ وب و اندرويد</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4</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100</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925841947"/>
                  </a:ext>
                </a:extLst>
              </a:tr>
            </a:tbl>
          </a:graphicData>
        </a:graphic>
      </p:graphicFrame>
    </p:spTree>
    <p:extLst>
      <p:ext uri="{BB962C8B-B14F-4D97-AF65-F5344CB8AC3E}">
        <p14:creationId xmlns:p14="http://schemas.microsoft.com/office/powerpoint/2010/main" val="1043460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اقدامات و برنامه‌هاي عملياتي؛ زمان و هزينه</a:t>
            </a:r>
          </a:p>
        </p:txBody>
      </p:sp>
      <p:graphicFrame>
        <p:nvGraphicFramePr>
          <p:cNvPr id="7" name="Table 6">
            <a:extLst>
              <a:ext uri="{FF2B5EF4-FFF2-40B4-BE49-F238E27FC236}">
                <a16:creationId xmlns:a16="http://schemas.microsoft.com/office/drawing/2014/main" id="{4454A59C-B40A-4504-9B85-892E6CC91217}"/>
              </a:ext>
            </a:extLst>
          </p:cNvPr>
          <p:cNvGraphicFramePr>
            <a:graphicFrameLocks noGrp="1"/>
          </p:cNvGraphicFramePr>
          <p:nvPr>
            <p:extLst>
              <p:ext uri="{D42A27DB-BD31-4B8C-83A1-F6EECF244321}">
                <p14:modId xmlns:p14="http://schemas.microsoft.com/office/powerpoint/2010/main" val="3391012556"/>
              </p:ext>
            </p:extLst>
          </p:nvPr>
        </p:nvGraphicFramePr>
        <p:xfrm>
          <a:off x="675861" y="1690687"/>
          <a:ext cx="11025146" cy="4698560"/>
        </p:xfrm>
        <a:graphic>
          <a:graphicData uri="http://schemas.openxmlformats.org/drawingml/2006/table">
            <a:tbl>
              <a:tblPr rtl="1" firstRow="1" firstCol="1" bandRow="1"/>
              <a:tblGrid>
                <a:gridCol w="528579">
                  <a:extLst>
                    <a:ext uri="{9D8B030D-6E8A-4147-A177-3AD203B41FA5}">
                      <a16:colId xmlns:a16="http://schemas.microsoft.com/office/drawing/2014/main" val="2321416962"/>
                    </a:ext>
                  </a:extLst>
                </a:gridCol>
                <a:gridCol w="6702438">
                  <a:extLst>
                    <a:ext uri="{9D8B030D-6E8A-4147-A177-3AD203B41FA5}">
                      <a16:colId xmlns:a16="http://schemas.microsoft.com/office/drawing/2014/main" val="467162375"/>
                    </a:ext>
                  </a:extLst>
                </a:gridCol>
                <a:gridCol w="1431198">
                  <a:extLst>
                    <a:ext uri="{9D8B030D-6E8A-4147-A177-3AD203B41FA5}">
                      <a16:colId xmlns:a16="http://schemas.microsoft.com/office/drawing/2014/main" val="1190570550"/>
                    </a:ext>
                  </a:extLst>
                </a:gridCol>
                <a:gridCol w="2362931">
                  <a:extLst>
                    <a:ext uri="{9D8B030D-6E8A-4147-A177-3AD203B41FA5}">
                      <a16:colId xmlns:a16="http://schemas.microsoft.com/office/drawing/2014/main" val="3172088981"/>
                    </a:ext>
                  </a:extLst>
                </a:gridCol>
              </a:tblGrid>
              <a:tr h="1042580">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 </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عنوان اقدام</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زمان به ماه</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هزينه به ميليون تومان</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249469428"/>
                  </a:ext>
                </a:extLst>
              </a:tr>
              <a:tr h="537087">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8‌</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تأمين زيرساخت‌هاي ارتباطي از طريق اپراتورها</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593520824"/>
                  </a:ext>
                </a:extLst>
              </a:tr>
              <a:tr h="1015399">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9‌</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10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برقراري ارتباط و تبادل فني با آستان قدس امام رضا (ع) و آستانه مقدسه حضرت معصومه (س)</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2</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855189764"/>
                  </a:ext>
                </a:extLst>
              </a:tr>
              <a:tr h="537087">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10‌</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ارتباط با كارشناسان معرفي شده توسط دكتر فتاحي</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380665893"/>
                  </a:ext>
                </a:extLst>
              </a:tr>
              <a:tr h="1029320">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11‌</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10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برگزاري جلسه با سه كارشناس، آقايان: افشين، سرافراز و هاشمي</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1866315177"/>
                  </a:ext>
                </a:extLst>
              </a:tr>
              <a:tr h="537087">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12‌</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برنامه‌ريزي و راه‌اندازي كشيك دائمي فناوري قرارگاه</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12</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168868671"/>
                  </a:ext>
                </a:extLst>
              </a:tr>
            </a:tbl>
          </a:graphicData>
        </a:graphic>
      </p:graphicFrame>
    </p:spTree>
    <p:extLst>
      <p:ext uri="{BB962C8B-B14F-4D97-AF65-F5344CB8AC3E}">
        <p14:creationId xmlns:p14="http://schemas.microsoft.com/office/powerpoint/2010/main" val="14190841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C00000"/>
                </a:solidFill>
                <a:cs typeface="A Hamase" panose="00000400000000000000" pitchFamily="2" charset="-78"/>
              </a:rPr>
              <a:t>اقدامات و برنامه‌هاي عملياتي؛ زمان و هزينه</a:t>
            </a:r>
          </a:p>
        </p:txBody>
      </p:sp>
      <p:graphicFrame>
        <p:nvGraphicFramePr>
          <p:cNvPr id="7" name="Table 6">
            <a:extLst>
              <a:ext uri="{FF2B5EF4-FFF2-40B4-BE49-F238E27FC236}">
                <a16:creationId xmlns:a16="http://schemas.microsoft.com/office/drawing/2014/main" id="{4454A59C-B40A-4504-9B85-892E6CC91217}"/>
              </a:ext>
            </a:extLst>
          </p:cNvPr>
          <p:cNvGraphicFramePr>
            <a:graphicFrameLocks noGrp="1"/>
          </p:cNvGraphicFramePr>
          <p:nvPr>
            <p:extLst>
              <p:ext uri="{D42A27DB-BD31-4B8C-83A1-F6EECF244321}">
                <p14:modId xmlns:p14="http://schemas.microsoft.com/office/powerpoint/2010/main" val="3980726189"/>
              </p:ext>
            </p:extLst>
          </p:nvPr>
        </p:nvGraphicFramePr>
        <p:xfrm>
          <a:off x="675861" y="1690687"/>
          <a:ext cx="11025146" cy="4058106"/>
        </p:xfrm>
        <a:graphic>
          <a:graphicData uri="http://schemas.openxmlformats.org/drawingml/2006/table">
            <a:tbl>
              <a:tblPr rtl="1" firstRow="1" firstCol="1" bandRow="1"/>
              <a:tblGrid>
                <a:gridCol w="528579">
                  <a:extLst>
                    <a:ext uri="{9D8B030D-6E8A-4147-A177-3AD203B41FA5}">
                      <a16:colId xmlns:a16="http://schemas.microsoft.com/office/drawing/2014/main" val="2321416962"/>
                    </a:ext>
                  </a:extLst>
                </a:gridCol>
                <a:gridCol w="6702438">
                  <a:extLst>
                    <a:ext uri="{9D8B030D-6E8A-4147-A177-3AD203B41FA5}">
                      <a16:colId xmlns:a16="http://schemas.microsoft.com/office/drawing/2014/main" val="467162375"/>
                    </a:ext>
                  </a:extLst>
                </a:gridCol>
                <a:gridCol w="1431198">
                  <a:extLst>
                    <a:ext uri="{9D8B030D-6E8A-4147-A177-3AD203B41FA5}">
                      <a16:colId xmlns:a16="http://schemas.microsoft.com/office/drawing/2014/main" val="1190570550"/>
                    </a:ext>
                  </a:extLst>
                </a:gridCol>
                <a:gridCol w="2362931">
                  <a:extLst>
                    <a:ext uri="{9D8B030D-6E8A-4147-A177-3AD203B41FA5}">
                      <a16:colId xmlns:a16="http://schemas.microsoft.com/office/drawing/2014/main" val="3172088981"/>
                    </a:ext>
                  </a:extLst>
                </a:gridCol>
              </a:tblGrid>
              <a:tr h="1042580">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 </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عنوان اقدام</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زمان به ماه</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ctr" rtl="1">
                        <a:lnSpc>
                          <a:spcPct val="80000"/>
                        </a:lnSpc>
                        <a:spcAft>
                          <a:spcPts val="0"/>
                        </a:spcAft>
                      </a:pPr>
                      <a:r>
                        <a:rPr lang="fa-IR" sz="2400" b="1">
                          <a:solidFill>
                            <a:srgbClr val="FFFFFF"/>
                          </a:solidFill>
                          <a:effectLst/>
                          <a:latin typeface="Calibri" panose="020F0502020204030204" pitchFamily="34" charset="0"/>
                          <a:ea typeface="Calibri" panose="020F0502020204030204" pitchFamily="34" charset="0"/>
                          <a:cs typeface="Titr" panose="00000700000000000000" pitchFamily="2" charset="-78"/>
                        </a:rPr>
                        <a:t>هزينه به ميليون تومان</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249469428"/>
                  </a:ext>
                </a:extLst>
              </a:tr>
              <a:tr h="987943">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13</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10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توليد چت‌بات هوشمند مهدوي با بهره‌گيري از توانمندي‌هاي انتشارات مسجد</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4</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100</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2593520824"/>
                  </a:ext>
                </a:extLst>
              </a:tr>
              <a:tr h="537087">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14</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برنامه‌ريزي براي دعوت و ميزباني مهمانان داخلي و خارجي</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12</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600</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855189764"/>
                  </a:ext>
                </a:extLst>
              </a:tr>
              <a:tr h="537087">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15</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برگزاري نشست‌هاي خبري و اطلاع‌رساني مستمر و پيوسته</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12</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120</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380665893"/>
                  </a:ext>
                </a:extLst>
              </a:tr>
              <a:tr h="953409">
                <a:tc>
                  <a:txBody>
                    <a:bodyPr/>
                    <a:lstStyle/>
                    <a:p>
                      <a:pPr indent="0" algn="ctr" rtl="1">
                        <a:lnSpc>
                          <a:spcPct val="80000"/>
                        </a:lnSpc>
                        <a:spcAft>
                          <a:spcPts val="0"/>
                        </a:spcAft>
                      </a:pP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16</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indent="0" algn="justLow" rtl="1">
                        <a:lnSpc>
                          <a:spcPct val="10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هماهنگي برگزاري مصاحبه‌هاي معرفي قرارگاه و مأموريت‌هاي آن</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a:solidFill>
                            <a:srgbClr val="000000"/>
                          </a:solidFill>
                          <a:effectLst/>
                          <a:latin typeface="Calibri" panose="020F0502020204030204" pitchFamily="34" charset="0"/>
                          <a:ea typeface="Calibri" panose="020F0502020204030204" pitchFamily="34" charset="0"/>
                          <a:cs typeface="Titr" panose="00000700000000000000" pitchFamily="2" charset="-78"/>
                        </a:rPr>
                        <a:t>12</a:t>
                      </a:r>
                      <a:endParaRPr lang="en-US" sz="180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tc>
                  <a:txBody>
                    <a:bodyPr/>
                    <a:lstStyle/>
                    <a:p>
                      <a:pPr indent="0" algn="ctr" rtl="1">
                        <a:lnSpc>
                          <a:spcPct val="80000"/>
                        </a:lnSpc>
                        <a:spcAft>
                          <a:spcPts val="0"/>
                        </a:spcAft>
                      </a:pPr>
                      <a:r>
                        <a:rPr lang="fa-IR" sz="2400" dirty="0">
                          <a:solidFill>
                            <a:srgbClr val="000000"/>
                          </a:solidFill>
                          <a:effectLst/>
                          <a:latin typeface="Calibri" panose="020F0502020204030204" pitchFamily="34" charset="0"/>
                          <a:ea typeface="Calibri" panose="020F0502020204030204" pitchFamily="34" charset="0"/>
                          <a:cs typeface="Titr" panose="00000700000000000000" pitchFamily="2" charset="-78"/>
                        </a:rPr>
                        <a:t>96</a:t>
                      </a:r>
                      <a:endParaRPr lang="en-US" sz="18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925841947"/>
                  </a:ext>
                </a:extLst>
              </a:tr>
            </a:tbl>
          </a:graphicData>
        </a:graphic>
      </p:graphicFrame>
      <p:graphicFrame>
        <p:nvGraphicFramePr>
          <p:cNvPr id="3" name="Table 2">
            <a:extLst>
              <a:ext uri="{FF2B5EF4-FFF2-40B4-BE49-F238E27FC236}">
                <a16:creationId xmlns:a16="http://schemas.microsoft.com/office/drawing/2014/main" id="{F5AB547A-5BBD-4907-B656-44661E46785E}"/>
              </a:ext>
            </a:extLst>
          </p:cNvPr>
          <p:cNvGraphicFramePr>
            <a:graphicFrameLocks noGrp="1"/>
          </p:cNvGraphicFramePr>
          <p:nvPr>
            <p:extLst>
              <p:ext uri="{D42A27DB-BD31-4B8C-83A1-F6EECF244321}">
                <p14:modId xmlns:p14="http://schemas.microsoft.com/office/powerpoint/2010/main" val="1740607814"/>
              </p:ext>
            </p:extLst>
          </p:nvPr>
        </p:nvGraphicFramePr>
        <p:xfrm>
          <a:off x="675862" y="5748793"/>
          <a:ext cx="11025146" cy="744082"/>
        </p:xfrm>
        <a:graphic>
          <a:graphicData uri="http://schemas.openxmlformats.org/drawingml/2006/table">
            <a:tbl>
              <a:tblPr rtl="1" firstRow="1" firstCol="1" bandRow="1"/>
              <a:tblGrid>
                <a:gridCol w="11025146">
                  <a:extLst>
                    <a:ext uri="{9D8B030D-6E8A-4147-A177-3AD203B41FA5}">
                      <a16:colId xmlns:a16="http://schemas.microsoft.com/office/drawing/2014/main" val="1518673301"/>
                    </a:ext>
                  </a:extLst>
                </a:gridCol>
              </a:tblGrid>
              <a:tr h="744082">
                <a:tc>
                  <a:txBody>
                    <a:bodyPr/>
                    <a:lstStyle/>
                    <a:p>
                      <a:pPr indent="252095" algn="l" rtl="1">
                        <a:lnSpc>
                          <a:spcPct val="80000"/>
                        </a:lnSpc>
                        <a:spcAft>
                          <a:spcPts val="0"/>
                        </a:spcAft>
                      </a:pPr>
                      <a:r>
                        <a:rPr lang="fa-IR" sz="20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جمع هزينه‌ها براي سال اول: -/</a:t>
                      </a:r>
                      <a:r>
                        <a:rPr lang="fa-IR" sz="24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25/100/000/000</a:t>
                      </a:r>
                      <a:r>
                        <a:rPr lang="fa-IR" sz="2000" b="1" dirty="0">
                          <a:solidFill>
                            <a:srgbClr val="FFFFFF"/>
                          </a:solidFill>
                          <a:effectLst/>
                          <a:latin typeface="Calibri" panose="020F0502020204030204" pitchFamily="34" charset="0"/>
                          <a:ea typeface="Calibri" panose="020F0502020204030204" pitchFamily="34" charset="0"/>
                          <a:cs typeface="Titr" panose="00000700000000000000" pitchFamily="2" charset="-78"/>
                        </a:rPr>
                        <a:t> ريال</a:t>
                      </a:r>
                      <a:endParaRPr lang="en-US" sz="1600" dirty="0">
                        <a:effectLst/>
                        <a:latin typeface="Calibri" panose="020F0502020204030204" pitchFamily="34" charset="0"/>
                        <a:ea typeface="Calibri" panose="020F0502020204030204" pitchFamily="34" charset="0"/>
                        <a:cs typeface="Titr" panose="00000700000000000000" pitchFamily="2" charset="-78"/>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82177836"/>
                  </a:ext>
                </a:extLst>
              </a:tr>
            </a:tbl>
          </a:graphicData>
        </a:graphic>
      </p:graphicFrame>
    </p:spTree>
    <p:extLst>
      <p:ext uri="{BB962C8B-B14F-4D97-AF65-F5344CB8AC3E}">
        <p14:creationId xmlns:p14="http://schemas.microsoft.com/office/powerpoint/2010/main" val="33181951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rgbClr val="7030A0"/>
                </a:solidFill>
                <a:cs typeface="A Hamase" panose="00000400000000000000" pitchFamily="2" charset="-78"/>
              </a:rPr>
              <a:t>ساختار سازماني و مديريتي قرارگاه</a:t>
            </a:r>
          </a:p>
        </p:txBody>
      </p:sp>
      <p:graphicFrame>
        <p:nvGraphicFramePr>
          <p:cNvPr id="3" name="Diagram 2">
            <a:extLst>
              <a:ext uri="{FF2B5EF4-FFF2-40B4-BE49-F238E27FC236}">
                <a16:creationId xmlns:a16="http://schemas.microsoft.com/office/drawing/2014/main" id="{CFAFA45E-7574-45B1-8C2F-DDABB057A045}"/>
              </a:ext>
            </a:extLst>
          </p:cNvPr>
          <p:cNvGraphicFramePr/>
          <p:nvPr>
            <p:extLst>
              <p:ext uri="{D42A27DB-BD31-4B8C-83A1-F6EECF244321}">
                <p14:modId xmlns:p14="http://schemas.microsoft.com/office/powerpoint/2010/main" val="1652725328"/>
              </p:ext>
            </p:extLst>
          </p:nvPr>
        </p:nvGraphicFramePr>
        <p:xfrm>
          <a:off x="838199" y="1690687"/>
          <a:ext cx="11025145" cy="4612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5117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5">
            <a:extLst>
              <a:ext uri="{FF2B5EF4-FFF2-40B4-BE49-F238E27FC236}">
                <a16:creationId xmlns:a16="http://schemas.microsoft.com/office/drawing/2014/main" id="{7949FF86-924D-4E48-92C8-609325943FD0}"/>
              </a:ext>
            </a:extLst>
          </p:cNvPr>
          <p:cNvPicPr>
            <a:picLocks noChangeAspect="1"/>
          </p:cNvPicPr>
          <p:nvPr/>
        </p:nvPicPr>
        <p:blipFill rotWithShape="1">
          <a:blip r:embed="rId4"/>
          <a:srcRect t="28098" b="4242"/>
          <a:stretch/>
        </p:blipFill>
        <p:spPr>
          <a:xfrm>
            <a:off x="1170166" y="286246"/>
            <a:ext cx="9762877" cy="6373005"/>
          </a:xfrm>
          <a:prstGeom prst="rect">
            <a:avLst/>
          </a:prstGeom>
        </p:spPr>
      </p:pic>
    </p:spTree>
    <p:extLst>
      <p:ext uri="{BB962C8B-B14F-4D97-AF65-F5344CB8AC3E}">
        <p14:creationId xmlns:p14="http://schemas.microsoft.com/office/powerpoint/2010/main" val="3195925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3" name="Title 2">
            <a:extLst>
              <a:ext uri="{FF2B5EF4-FFF2-40B4-BE49-F238E27FC236}">
                <a16:creationId xmlns:a16="http://schemas.microsoft.com/office/drawing/2014/main" id="{B165CAC8-F04D-4DFF-9FAC-53358851B112}"/>
              </a:ext>
            </a:extLst>
          </p:cNvPr>
          <p:cNvSpPr>
            <a:spLocks noGrp="1"/>
          </p:cNvSpPr>
          <p:nvPr>
            <p:ph type="title"/>
          </p:nvPr>
        </p:nvSpPr>
        <p:spPr>
          <a:xfrm>
            <a:off x="7723414" y="479360"/>
            <a:ext cx="4043653" cy="973883"/>
          </a:xfrm>
        </p:spPr>
        <p:txBody>
          <a:bodyPr>
            <a:noAutofit/>
          </a:bodyPr>
          <a:lstStyle/>
          <a:p>
            <a:pPr algn="ctr" rtl="1"/>
            <a:r>
              <a:rPr lang="fa-IR" sz="4800" dirty="0">
                <a:solidFill>
                  <a:schemeClr val="accent6">
                    <a:lumMod val="50000"/>
                  </a:schemeClr>
                </a:solidFill>
                <a:effectLst>
                  <a:glow rad="88900">
                    <a:schemeClr val="accent4">
                      <a:satMod val="175000"/>
                    </a:schemeClr>
                  </a:glow>
                </a:effectLst>
                <a:latin typeface="Besmellah 1" pitchFamily="2" charset="0"/>
                <a:cs typeface="A Hamase" panose="00000400000000000000" pitchFamily="2" charset="-78"/>
              </a:rPr>
              <a:t>در پناه خدا</a:t>
            </a:r>
            <a:endParaRPr lang="fa-IR" sz="4800" dirty="0">
              <a:effectLst>
                <a:glow rad="88900">
                  <a:schemeClr val="accent4">
                    <a:satMod val="175000"/>
                  </a:schemeClr>
                </a:glow>
              </a:effectLst>
              <a:cs typeface="A Hamase" panose="00000400000000000000" pitchFamily="2" charset="-78"/>
            </a:endParaRPr>
          </a:p>
        </p:txBody>
      </p:sp>
    </p:spTree>
    <p:extLst>
      <p:ext uri="{BB962C8B-B14F-4D97-AF65-F5344CB8AC3E}">
        <p14:creationId xmlns:p14="http://schemas.microsoft.com/office/powerpoint/2010/main" val="3800954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2">
                    <a:lumMod val="75000"/>
                  </a:schemeClr>
                </a:solidFill>
                <a:cs typeface="A Hamase" panose="00000400000000000000" pitchFamily="2" charset="-78"/>
              </a:rPr>
              <a:t>نگاشت نهادي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توليد پيوست نگاشت نهادي سند توسعه فرهنگ مهدويت و انتظار توسط هوش مصنوعي</a:t>
            </a:r>
          </a:p>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استفاده از سامانه هوش مصنوعي براي ظرفيت‌سنجي نهادهاي عمومي، دولتي، نيمه‌دولتي و خصوصي</a:t>
            </a:r>
          </a:p>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يافتن بهترين توزيع فعاليت‌هاي اجرايي در ميان نهادها، متناسب با ظرفيت هر كدام</a:t>
            </a:r>
          </a:p>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توليد دستور كار اختصاصي هر نهاد همراه با شرح وظايف كامل توسط هوش مصنوعي</a:t>
            </a:r>
          </a:p>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محاسبه بار مالي و اداري هر فعاليت و تجميع كلان آن به صورت خودكار توسط هوش مصنوعي</a:t>
            </a:r>
          </a:p>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ارائه راهكارهاي عملياتي و اجرايي پيشنهادي به تفكيك هر نهاد مسئول با هوش مصنوعي</a:t>
            </a:r>
          </a:p>
          <a:p>
            <a:pPr marL="571500" indent="-571500" algn="r" rtl="1">
              <a:lnSpc>
                <a:spcPct val="150000"/>
              </a:lnSpc>
              <a:buFont typeface="Besmellah 5" pitchFamily="2" charset="0"/>
              <a:buChar char="Z"/>
            </a:pPr>
            <a:r>
              <a:rPr lang="fa-IR" sz="4000" baseline="-20000" dirty="0">
                <a:solidFill>
                  <a:schemeClr val="accent5">
                    <a:lumMod val="50000"/>
                  </a:schemeClr>
                </a:solidFill>
                <a:cs typeface="Titr" panose="00000700000000000000" pitchFamily="2" charset="-78"/>
              </a:rPr>
              <a:t>هماهنگي ميان‌نهادي در فعاليت‌هاي هم‌افزا و وابسته، براي رفع گلوگاه‌هاي اجرايي</a:t>
            </a:r>
          </a:p>
        </p:txBody>
      </p:sp>
    </p:spTree>
    <p:extLst>
      <p:ext uri="{BB962C8B-B14F-4D97-AF65-F5344CB8AC3E}">
        <p14:creationId xmlns:p14="http://schemas.microsoft.com/office/powerpoint/2010/main" val="10264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E94BD2-36EE-4216-ACEA-2A994314480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l="40847" t="43351" b="12284"/>
          <a:stretch/>
        </p:blipFill>
        <p:spPr>
          <a:xfrm>
            <a:off x="0" y="0"/>
            <a:ext cx="12192000" cy="6858000"/>
          </a:xfrm>
        </p:spPr>
      </p:pic>
      <p:sp>
        <p:nvSpPr>
          <p:cNvPr id="4" name="Rectangle 3">
            <a:extLst>
              <a:ext uri="{FF2B5EF4-FFF2-40B4-BE49-F238E27FC236}">
                <a16:creationId xmlns:a16="http://schemas.microsoft.com/office/drawing/2014/main" id="{AAB5C9A1-8F26-47BD-B783-814F0074E808}"/>
              </a:ext>
            </a:extLst>
          </p:cNvPr>
          <p:cNvSpPr/>
          <p:nvPr/>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a:extLst>
              <a:ext uri="{FF2B5EF4-FFF2-40B4-BE49-F238E27FC236}">
                <a16:creationId xmlns:a16="http://schemas.microsoft.com/office/drawing/2014/main" id="{C439AD26-7275-416F-8836-3DBA4C45D586}"/>
              </a:ext>
            </a:extLst>
          </p:cNvPr>
          <p:cNvSpPr>
            <a:spLocks noGrp="1"/>
          </p:cNvSpPr>
          <p:nvPr>
            <p:ph type="title"/>
          </p:nvPr>
        </p:nvSpPr>
        <p:spPr>
          <a:xfrm>
            <a:off x="838200" y="365125"/>
            <a:ext cx="11025146" cy="1325563"/>
          </a:xfrm>
        </p:spPr>
        <p:txBody>
          <a:bodyPr/>
          <a:lstStyle/>
          <a:p>
            <a:pPr algn="r" rtl="1"/>
            <a:r>
              <a:rPr lang="fa-IR" dirty="0">
                <a:solidFill>
                  <a:schemeClr val="accent4">
                    <a:lumMod val="75000"/>
                  </a:schemeClr>
                </a:solidFill>
                <a:cs typeface="A Hamase" panose="00000400000000000000" pitchFamily="2" charset="-78"/>
              </a:rPr>
              <a:t>رصد وضعيت فرهنگي</a:t>
            </a:r>
          </a:p>
        </p:txBody>
      </p:sp>
      <p:sp>
        <p:nvSpPr>
          <p:cNvPr id="6" name="Title 1">
            <a:extLst>
              <a:ext uri="{FF2B5EF4-FFF2-40B4-BE49-F238E27FC236}">
                <a16:creationId xmlns:a16="http://schemas.microsoft.com/office/drawing/2014/main" id="{49DE902C-9495-4C77-938E-FC8C85FED2F0}"/>
              </a:ext>
            </a:extLst>
          </p:cNvPr>
          <p:cNvSpPr txBox="1">
            <a:spLocks/>
          </p:cNvSpPr>
          <p:nvPr/>
        </p:nvSpPr>
        <p:spPr>
          <a:xfrm>
            <a:off x="838200" y="1690688"/>
            <a:ext cx="11025146" cy="4802187"/>
          </a:xfrm>
          <a:prstGeom prst="rect">
            <a:avLst/>
          </a:prstGeom>
          <a:solidFill>
            <a:schemeClr val="bg1">
              <a:alpha val="50000"/>
            </a:schemeClr>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به‌كارگيري هوش مصنوعي در رصد مداوم وضعيت فرهنگ مهدويت و انتظار در كشور</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توليد پرسشنامه‌ها و طراحي پيمايش‌هاي دوره‌اي برخط براي رصد وضعيت توسط هوش مصنوعي</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توليد شاخص‌هاي ارزيابي سطح مطلوب فرهنگ بر اساس پيوست 2 با هوش مصنوعي</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تحليل آماري داده‌هاي جمع‌آوري شده به كمك هوش مصنوعي</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بررسي مقايسه‌اي و تطبيقي وضعيت فرهنگي كشور با مفاد پيوست 2 به صورت هوشمند</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پيشنهاد راهكارهاي حل مسئله توسط هوش مصنوعي متناسب با وضعيت كشور</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شناسايي ضعف‌ها و خلأهاي كاركردي نهادهاي مسئول در تحقّق سند توسط هوش مصنوعي</a:t>
            </a:r>
          </a:p>
          <a:p>
            <a:pPr marL="571500" indent="-571500" algn="r" rtl="1">
              <a:lnSpc>
                <a:spcPct val="150000"/>
              </a:lnSpc>
              <a:buFont typeface="Besmellah 5" pitchFamily="2" charset="0"/>
              <a:buChar char="Z"/>
            </a:pPr>
            <a:r>
              <a:rPr lang="fa-IR" sz="3600" baseline="-20000" dirty="0">
                <a:solidFill>
                  <a:srgbClr val="00B0F0"/>
                </a:solidFill>
                <a:cs typeface="Titr" panose="00000700000000000000" pitchFamily="2" charset="-78"/>
              </a:rPr>
              <a:t>يافتن خلأهاي سند حاضر توسط هوش مصنوعي و ارائه پيشنهاد روزآمدسازي در دوره‌هاي پنج‌ساله</a:t>
            </a:r>
          </a:p>
        </p:txBody>
      </p:sp>
    </p:spTree>
    <p:extLst>
      <p:ext uri="{BB962C8B-B14F-4D97-AF65-F5344CB8AC3E}">
        <p14:creationId xmlns:p14="http://schemas.microsoft.com/office/powerpoint/2010/main" val="2077874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7722</Words>
  <Application>Microsoft Office PowerPoint</Application>
  <PresentationFormat>Widescreen</PresentationFormat>
  <Paragraphs>345</Paragraphs>
  <Slides>76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Aharoni</vt:lpstr>
      <vt:lpstr>Arial</vt:lpstr>
      <vt:lpstr>Besmellah 1</vt:lpstr>
      <vt:lpstr>Besmellah 5</vt:lpstr>
      <vt:lpstr>Calibri</vt:lpstr>
      <vt:lpstr>Calibri Light</vt:lpstr>
      <vt:lpstr>Lotus</vt:lpstr>
      <vt:lpstr>Titr</vt:lpstr>
      <vt:lpstr>Office Theme</vt:lpstr>
      <vt:lpstr>q </vt:lpstr>
      <vt:lpstr>سند توسعه فرهنگ مهدويت و تأسيس قرارگاه سايبري مسجد مقدّس جمكران</vt:lpstr>
      <vt:lpstr>توسعه فرهنگ مهدويت</vt:lpstr>
      <vt:lpstr>اهداف عملياتي</vt:lpstr>
      <vt:lpstr>اقدامات و برنامه‌ها</vt:lpstr>
      <vt:lpstr>فعاليت‌هاي اجرايي</vt:lpstr>
      <vt:lpstr>الزامات اجرايي</vt:lpstr>
      <vt:lpstr>نگاشت نهادي</vt:lpstr>
      <vt:lpstr>رصد وضعيت فرهنگي</vt:lpstr>
      <vt:lpstr>قرارگاه سايبري مسجد مقدّس جمكران</vt:lpstr>
      <vt:lpstr>فرمايشات مقام معظّم رهبري (حفظه‌الله)</vt:lpstr>
      <vt:lpstr>فرمايشات مقام معظّم رهبري (حفظه‌الله)</vt:lpstr>
      <vt:lpstr>فرمايشات مقام معظّم رهبري (حفظه‌الله)</vt:lpstr>
      <vt:lpstr>فرمايشات مقام معظّم رهبري (حفظه‌الله)</vt:lpstr>
      <vt:lpstr>فرمايشات مقام معظّم رهبري (حفظه‌الله)</vt:lpstr>
      <vt:lpstr>فرمايشات مقام معظّم رهبري (حفظه‌الله)</vt:lpstr>
      <vt:lpstr>مطالبات مقام معظّم رهبري (حفظه‌الله)</vt:lpstr>
      <vt:lpstr>مطالبات مقام معظّم رهبري (حفظه‌الله)</vt:lpstr>
      <vt:lpstr>فضاي مجازي</vt:lpstr>
      <vt:lpstr>آسيب‌ها و مخاطرات فضاي مجازي</vt:lpstr>
      <vt:lpstr>تهديدات امنيتي فضاي مجازي</vt:lpstr>
      <vt:lpstr>تهديدات جسمي و رواني فضاي مجازي</vt:lpstr>
      <vt:lpstr>تأثيرات منفي فضاي مجازي بر روابط اجتماعي</vt:lpstr>
      <vt:lpstr>تهديدات مالي و اقتصادي فضاي مجازي</vt:lpstr>
      <vt:lpstr>فرصت‌ها و قابليت‌ها فضاي مجازي</vt:lpstr>
      <vt:lpstr>دسترسي به اطلاعات و آموزش</vt:lpstr>
      <vt:lpstr>ارتباطات و شبكه‌سازي</vt:lpstr>
      <vt:lpstr>فرصت‌هاي كسب‌وكار و تجارت الكترونيك</vt:lpstr>
      <vt:lpstr>توسعه فرهنگي و هنري</vt:lpstr>
      <vt:lpstr>توانمندسازي و فعال‌سازي اجتماعي</vt:lpstr>
      <vt:lpstr>توسعه فناوري و نوآوري</vt:lpstr>
      <vt:lpstr>حكمراني و سياست</vt:lpstr>
      <vt:lpstr>تسهيل در فعاليت‌هاي روزمره</vt:lpstr>
      <vt:lpstr>هوش مصنوعي</vt:lpstr>
      <vt:lpstr>آسيب‌ها و مخاطرات هوش مصنوعي</vt:lpstr>
      <vt:lpstr>تهديدات امنيتي و سوءاستفاده از هوش مصنوعي</vt:lpstr>
      <vt:lpstr>مسائل اجتماعي و اقتصادي</vt:lpstr>
      <vt:lpstr>مسائل اخلاقي و انساني</vt:lpstr>
      <vt:lpstr>مسائل حريم خصوصي و جمع‌آوري داده‌ها</vt:lpstr>
      <vt:lpstr>اتكاي بيش از حد به هوش مصنوعي</vt:lpstr>
      <vt:lpstr>آسيب به هويت و استقلال انساني</vt:lpstr>
      <vt:lpstr>فرصت‌ها و قابليت‌ها هوش مصنوعي</vt:lpstr>
      <vt:lpstr>آموزش و يادگيري هوشمند</vt:lpstr>
      <vt:lpstr>تحقيق و توسعه </vt:lpstr>
      <vt:lpstr>امنيت و دفاع</vt:lpstr>
      <vt:lpstr>حمل‌ونقل و خودروهاي خودران</vt:lpstr>
      <vt:lpstr>پيشرفت در حوزه هنر و رسانه</vt:lpstr>
      <vt:lpstr>ارتقاي بهره‌وري در صنايع</vt:lpstr>
      <vt:lpstr>تحول در صنعت خدمات مالي و بانكداري</vt:lpstr>
      <vt:lpstr>ضرورت‌ تأسيس قرارگاه</vt:lpstr>
      <vt:lpstr>اهداف و مأموريت‌هاي قرارگاه </vt:lpstr>
      <vt:lpstr>اهداف و مأموريت‌هاي قرارگاه </vt:lpstr>
      <vt:lpstr>الزامات تأسيس قرارگاه </vt:lpstr>
      <vt:lpstr>الزامات فني</vt:lpstr>
      <vt:lpstr>الزامات انساني</vt:lpstr>
      <vt:lpstr>الزامات امنيتي</vt:lpstr>
      <vt:lpstr>الزامات مديريتي</vt:lpstr>
      <vt:lpstr>الزامات فرهنگي</vt:lpstr>
      <vt:lpstr>الزامات مالي و منابع</vt:lpstr>
      <vt:lpstr>مراحل تأسيس قرارگاه</vt:lpstr>
      <vt:lpstr>برگزاري نشست‌هاي اوليه و ترويج گفتمان ضرورت قرارگاه</vt:lpstr>
      <vt:lpstr>برگزاري گردهمايي مشترك و خبري اطلاع‌رساني تأسيس قرارگاه</vt:lpstr>
      <vt:lpstr>تشكيل يك گروه علمي در قالب هيئت مؤسس براي طراحي و تصويب ساختار قرارگاه</vt:lpstr>
      <vt:lpstr>طراحي راهبردها و برنامه‌هاي عملياتي در چارچوب ساختار قرارگاه</vt:lpstr>
      <vt:lpstr>كميته‌هاي عملياتي</vt:lpstr>
      <vt:lpstr>كميته‌هاي عملياتي</vt:lpstr>
      <vt:lpstr>كميته‌هاي عملياتي</vt:lpstr>
      <vt:lpstr>كميته‌هاي عملياتي</vt:lpstr>
      <vt:lpstr>اجراي برنامه‌هاي توليد شده بر اساس زمان‌بندي و اهداف معيّن</vt:lpstr>
      <vt:lpstr>مستندسازي و تجميع مستمر آمار و گزارش فعاليت‌ها، بازبيني و اصلاح</vt:lpstr>
      <vt:lpstr>اقدامات و برنامه‌هاي عملياتي؛ زمان و هزينه</vt:lpstr>
      <vt:lpstr>اقدامات و برنامه‌هاي عملياتي؛ زمان و هزينه</vt:lpstr>
      <vt:lpstr>اقدامات و برنامه‌هاي عملياتي؛ زمان و هزينه</vt:lpstr>
      <vt:lpstr>ساختار سازماني و مديريتي قرارگاه</vt:lpstr>
      <vt:lpstr>PowerPoint Presentation</vt:lpstr>
      <vt:lpstr>در پناه خدا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Tent</dc:creator>
  <cp:lastModifiedBy>Tent</cp:lastModifiedBy>
  <cp:revision>26</cp:revision>
  <dcterms:created xsi:type="dcterms:W3CDTF">2025-02-10T22:39:47Z</dcterms:created>
  <dcterms:modified xsi:type="dcterms:W3CDTF">2025-04-01T06:07:00Z</dcterms:modified>
</cp:coreProperties>
</file>