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73" r:id="rId8"/>
    <p:sldId id="275" r:id="rId9"/>
    <p:sldId id="274" r:id="rId10"/>
    <p:sldId id="268" r:id="rId11"/>
    <p:sldId id="263" r:id="rId12"/>
    <p:sldId id="272" r:id="rId13"/>
    <p:sldId id="264" r:id="rId14"/>
    <p:sldId id="261" r:id="rId15"/>
    <p:sldId id="276" r:id="rId16"/>
    <p:sldId id="277" r:id="rId17"/>
    <p:sldId id="278" r:id="rId18"/>
    <p:sldId id="279" r:id="rId19"/>
    <p:sldId id="280" r:id="rId20"/>
    <p:sldId id="281" r:id="rId21"/>
    <p:sldId id="282" r:id="rId22"/>
    <p:sldId id="283" r:id="rId23"/>
    <p:sldId id="284" r:id="rId24"/>
    <p:sldId id="265" r:id="rId25"/>
    <p:sldId id="266" r:id="rId26"/>
    <p:sldId id="285" r:id="rId27"/>
    <p:sldId id="286" r:id="rId28"/>
    <p:sldId id="287" r:id="rId29"/>
    <p:sldId id="288" r:id="rId30"/>
    <p:sldId id="289" r:id="rId31"/>
    <p:sldId id="267" r:id="rId32"/>
    <p:sldId id="290" r:id="rId33"/>
    <p:sldId id="291" r:id="rId34"/>
    <p:sldId id="292" r:id="rId35"/>
    <p:sldId id="294" r:id="rId36"/>
    <p:sldId id="295" r:id="rId37"/>
    <p:sldId id="296" r:id="rId38"/>
    <p:sldId id="293" r:id="rId39"/>
    <p:sldId id="297" r:id="rId40"/>
    <p:sldId id="298" r:id="rId41"/>
    <p:sldId id="299" r:id="rId42"/>
    <p:sldId id="300" r:id="rId43"/>
    <p:sldId id="301" r:id="rId44"/>
    <p:sldId id="302" r:id="rId45"/>
    <p:sldId id="303" r:id="rId46"/>
    <p:sldId id="304" r:id="rId47"/>
    <p:sldId id="305" r:id="rId48"/>
    <p:sldId id="271" r:id="rId49"/>
    <p:sldId id="306" r:id="rId50"/>
    <p:sldId id="307" r:id="rId51"/>
    <p:sldId id="30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660066"/>
    <a:srgbClr val="660033"/>
    <a:srgbClr val="FF3399"/>
    <a:srgbClr val="EB021F"/>
    <a:srgbClr val="CC0066"/>
    <a:srgbClr val="FF3300"/>
    <a:srgbClr val="EB8E75"/>
    <a:srgbClr val="0A01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1" autoAdjust="0"/>
    <p:restoredTop sz="94660"/>
  </p:normalViewPr>
  <p:slideViewPr>
    <p:cSldViewPr snapToGrid="0">
      <p:cViewPr varScale="1">
        <p:scale>
          <a:sx n="72" d="100"/>
          <a:sy n="72"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76C316-4DB3-45EA-B24F-33502FDCD23D}" type="datetimeFigureOut">
              <a:rPr lang="fa-IR" smtClean="0"/>
              <a:t>1446/03/10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214954483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6C316-4DB3-45EA-B24F-33502FDCD23D}" type="datetimeFigureOut">
              <a:rPr lang="fa-IR" smtClean="0"/>
              <a:t>1446/03/10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230051927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6C316-4DB3-45EA-B24F-33502FDCD23D}" type="datetimeFigureOut">
              <a:rPr lang="fa-IR" smtClean="0"/>
              <a:t>1446/03/10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245607221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6C316-4DB3-45EA-B24F-33502FDCD23D}" type="datetimeFigureOut">
              <a:rPr lang="fa-IR" smtClean="0"/>
              <a:t>1446/03/10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207315567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76C316-4DB3-45EA-B24F-33502FDCD23D}" type="datetimeFigureOut">
              <a:rPr lang="fa-IR" smtClean="0"/>
              <a:t>1446/03/10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376001467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6C316-4DB3-45EA-B24F-33502FDCD23D}" type="datetimeFigureOut">
              <a:rPr lang="fa-IR" smtClean="0"/>
              <a:t>1446/03/10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303520320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6C316-4DB3-45EA-B24F-33502FDCD23D}" type="datetimeFigureOut">
              <a:rPr lang="fa-IR" smtClean="0"/>
              <a:t>1446/03/10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45845283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6C316-4DB3-45EA-B24F-33502FDCD23D}" type="datetimeFigureOut">
              <a:rPr lang="fa-IR" smtClean="0"/>
              <a:t>1446/03/10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3251010175"/>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6C316-4DB3-45EA-B24F-33502FDCD23D}" type="datetimeFigureOut">
              <a:rPr lang="fa-IR" smtClean="0"/>
              <a:t>1446/03/10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209053054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6C316-4DB3-45EA-B24F-33502FDCD23D}" type="datetimeFigureOut">
              <a:rPr lang="fa-IR" smtClean="0"/>
              <a:t>1446/03/10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326250515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76C316-4DB3-45EA-B24F-33502FDCD23D}" type="datetimeFigureOut">
              <a:rPr lang="fa-IR" smtClean="0"/>
              <a:t>1446/03/10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1D77EB-BCFC-42CC-AF51-A235EBE337A0}" type="slidenum">
              <a:rPr lang="fa-IR" smtClean="0"/>
              <a:t>‹#›</a:t>
            </a:fld>
            <a:endParaRPr lang="fa-IR"/>
          </a:p>
        </p:txBody>
      </p:sp>
    </p:spTree>
    <p:extLst>
      <p:ext uri="{BB962C8B-B14F-4D97-AF65-F5344CB8AC3E}">
        <p14:creationId xmlns:p14="http://schemas.microsoft.com/office/powerpoint/2010/main" val="1584429265"/>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6C316-4DB3-45EA-B24F-33502FDCD23D}" type="datetimeFigureOut">
              <a:rPr lang="fa-IR" smtClean="0"/>
              <a:t>1446/03/10</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D77EB-BCFC-42CC-AF51-A235EBE337A0}" type="slidenum">
              <a:rPr lang="fa-IR" smtClean="0"/>
              <a:t>‹#›</a:t>
            </a:fld>
            <a:endParaRPr lang="fa-IR"/>
          </a:p>
        </p:txBody>
      </p:sp>
    </p:spTree>
    <p:extLst>
      <p:ext uri="{BB962C8B-B14F-4D97-AF65-F5344CB8AC3E}">
        <p14:creationId xmlns:p14="http://schemas.microsoft.com/office/powerpoint/2010/main" val="222635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13474-DBDB-47F1-9587-F6D06C0DE2B7}"/>
              </a:ext>
            </a:extLst>
          </p:cNvPr>
          <p:cNvSpPr>
            <a:spLocks noGrp="1"/>
          </p:cNvSpPr>
          <p:nvPr>
            <p:ph type="title"/>
          </p:nvPr>
        </p:nvSpPr>
        <p:spPr/>
        <p:txBody>
          <a:bodyPr/>
          <a:lstStyle/>
          <a:p>
            <a:r>
              <a:rPr lang="fa-IR" b="1" dirty="0">
                <a:solidFill>
                  <a:srgbClr val="EB021F"/>
                </a:solidFill>
                <a:latin typeface="Vazir YA" panose="020B0503030804020204" pitchFamily="34" charset="-78"/>
                <a:ea typeface="Vazir YA" panose="020B0503030804020204" pitchFamily="34" charset="-78"/>
                <a:cs typeface="Vazir YA" panose="020B0503030804020204" pitchFamily="34" charset="-78"/>
              </a:rPr>
              <a:t>بسم الله الرحمن الرحيم</a:t>
            </a:r>
          </a:p>
        </p:txBody>
      </p:sp>
    </p:spTree>
    <p:extLst>
      <p:ext uri="{BB962C8B-B14F-4D97-AF65-F5344CB8AC3E}">
        <p14:creationId xmlns:p14="http://schemas.microsoft.com/office/powerpoint/2010/main" val="31260046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1">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اهميّت اربعين در كلام رهبري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پديدۀ‌ اربعين‌ ‌يک پديدۀ‌ غيرقابل توصيفي است، اصلاً بي‌نظير است؛ يک رزمايش عظيم و شگفتي‌ساز است اين حرکت ‌فوق‌العاده و همين‌طور که مکرّر در اين روزها گفته شد، در دنيا ديگر نظيري ندارد. </a:t>
            </a:r>
            <a:r>
              <a:rPr lang="fa-IR" sz="1600" dirty="0">
                <a:latin typeface="Vazir YA" panose="020B0503030804020204" pitchFamily="34" charset="-78"/>
                <a:ea typeface="Vazir YA" panose="020B0503030804020204" pitchFamily="34" charset="-78"/>
                <a:cs typeface="Vazir YA" panose="020B0503030804020204" pitchFamily="34" charset="-78"/>
              </a:rPr>
              <a:t>(1397/8/12)</a:t>
            </a:r>
            <a:r>
              <a:rPr lang="fa-IR" sz="2400" dirty="0">
                <a:latin typeface="Vazir YA" panose="020B0503030804020204" pitchFamily="34" charset="-78"/>
                <a:ea typeface="Vazir YA" panose="020B0503030804020204" pitchFamily="34" charset="-78"/>
                <a:cs typeface="Vazir YA" panose="020B0503030804020204" pitchFamily="34" charset="-78"/>
              </a:rPr>
              <a:t> </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مراسم را هر چه مي‎توانيد و هر چه مي‎توانيم بايد پُربارتر و معنوي‌تر کنيم. معنا و مضمون اين مراسم را بايد روزبه‌روز بيشتر کنيم. اهل فکر، اهل فرهنگ، اهل اقدام فرهنگي و فکري، براي اين حرکت عظيم بنشينند برنامه‌ريزي کنند. امروز هدف هر مسلمان بايد ايجاد تمدّن اسلامي نوين باشد. </a:t>
            </a:r>
            <a:r>
              <a:rPr lang="fa-IR" sz="1600" dirty="0">
                <a:latin typeface="Vazir YA" panose="020B0503030804020204" pitchFamily="34" charset="-78"/>
                <a:ea typeface="Vazir YA" panose="020B0503030804020204" pitchFamily="34" charset="-78"/>
                <a:cs typeface="Vazir YA" panose="020B0503030804020204" pitchFamily="34" charset="-78"/>
              </a:rPr>
              <a:t>(1398/6/27)</a:t>
            </a: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p:txBody>
      </p:sp>
    </p:spTree>
    <p:extLst>
      <p:ext uri="{BB962C8B-B14F-4D97-AF65-F5344CB8AC3E}">
        <p14:creationId xmlns:p14="http://schemas.microsoft.com/office/powerpoint/2010/main" val="322681106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1">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اهميّت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پياده‌روي اربعين و آن‌چه در اين ميان روي مي‌دهد يك الگو براي حكمراني و اداره جامعه است، در تمامي عرصه‌هاي: سياسي، فرهنگي و اقتصادي.</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تجربه‌نگاري اربعين فرصتي براي كشف فرمول‌ها و معادلات اداره نظام اسلامي است، به روشي حسيني (ع).</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تجارب در صورت مطالعه علمي، مي‌توانند مدل‌هايي را پديد آورند كه تمامي نظام‌هاي اجرايي كشور از آن‌ها بهره برده و جامعه اسلامي را همان‌طوري اداره كنند كه در اربعين اداره مي‌شود.</a:t>
            </a:r>
          </a:p>
        </p:txBody>
      </p:sp>
    </p:spTree>
    <p:extLst>
      <p:ext uri="{BB962C8B-B14F-4D97-AF65-F5344CB8AC3E}">
        <p14:creationId xmlns:p14="http://schemas.microsoft.com/office/powerpoint/2010/main" val="387184353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1">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پروژه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پروژه تجربه‌نگاري اربعين به اين مناسبت طراحي شده است كه بتواند الگوهاي رفتاري و اخلاقي پياده‌روي اربعين را از طريق گفتگو با موكب‌داران استخراج نمايد.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مخاطب اين پروژه افرادي هستند كه موكب‌ها را تأسيس كرده و يا در موكب‌ها فعاليت كرده‌اند.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در نهايت اين گفتگوها مشخّص خواهد شد: با چه روش‌هايي هزينه‌ها تأمين شده، چه اهداف و اغراضي در بين بوده و چگونه فرآيندها طراحي و پياده‌سازي شده‌اند.</a:t>
            </a:r>
          </a:p>
        </p:txBody>
      </p:sp>
    </p:spTree>
    <p:extLst>
      <p:ext uri="{BB962C8B-B14F-4D97-AF65-F5344CB8AC3E}">
        <p14:creationId xmlns:p14="http://schemas.microsoft.com/office/powerpoint/2010/main" val="276879816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روش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روشي كه در اين پروژه استفاده مي‌شود «مصاحبه و گفتارپژوهي» است. اگر چه روش‌هاي ديگري نيز مانند «فراخوان» مي‌تواند به عنوان روش‌هاي كمكي به طرح اضافه شود.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افرادي كه انتخاب شده‌اند بناست آموزش‌هاي لازم را دريافت كرده و براي مصاحبه به ديدار موكب‌داران بروند.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براي ارزيابي صحّت و دقّت مصاحبه‌ها و تجربه‌نگاري‌ها، ضوابط و شاخص‌هاي خاصّي توليد مي‌شود و كميته‌اي براي اين منظور تأسيس شده.</a:t>
            </a:r>
          </a:p>
        </p:txBody>
      </p:sp>
    </p:spTree>
    <p:extLst>
      <p:ext uri="{BB962C8B-B14F-4D97-AF65-F5344CB8AC3E}">
        <p14:creationId xmlns:p14="http://schemas.microsoft.com/office/powerpoint/2010/main" val="3970259635"/>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مراحل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توصيف وضعيت موجود</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توصيف وضعيت مطلوب مبتني بر ديدگاه امام خامنه‌اي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توليد شاخص‌هاي مقايسه وضعيت موجود و مطلوب</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تبيين شكاف ميان وضعيت‌هاي موجود و مطلوب</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طراحي پرسش‌هاي مصاحبه بر اساس شاخص‌ها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تجميع پاسخ‌هاي مصاحبه و طبقه‌بندي آن‌ها </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طراحي الگويي براي دستيابي به وضعيت مطلوب بر اساس دستاوردهاي مصاحبه‌ها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نگاشت نهادي و شناسايي مخاطبان بخش‌هاي مختلف الگو</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تجويز نسخه‌هاي اجرايي اختصاصي براي هر كدام از مخاطبان</a:t>
            </a:r>
          </a:p>
          <a:p>
            <a:pPr marL="342900" indent="-342900" algn="just">
              <a:lnSpc>
                <a:spcPct val="110000"/>
              </a:lnSpc>
              <a:buFont typeface="Courier New" panose="02070309020205020404" pitchFamily="49" charset="0"/>
              <a:buChar char="o"/>
            </a:pPr>
            <a:endParaRPr lang="fa-IR" sz="2400" dirty="0">
              <a:latin typeface="Vazir YA" panose="020B0503030804020204" pitchFamily="34" charset="-78"/>
              <a:ea typeface="Vazir YA" panose="020B0503030804020204" pitchFamily="34" charset="-78"/>
              <a:cs typeface="Vazir YA" panose="020B0503030804020204" pitchFamily="34" charset="-78"/>
            </a:endParaRPr>
          </a:p>
        </p:txBody>
      </p:sp>
    </p:spTree>
    <p:extLst>
      <p:ext uri="{BB962C8B-B14F-4D97-AF65-F5344CB8AC3E}">
        <p14:creationId xmlns:p14="http://schemas.microsoft.com/office/powerpoint/2010/main" val="76794831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توصيف وضعيت موجود</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وضعيت‌هايي كه نظام اسلامي در حال حاضر با آن مواجه است، با تمام زيرسامانه‌هاي خود، در عرصه‌هاي: سياسي، فرهنگي و اقتصادي، به خوبي و با دقّت توصيف مي‌شود.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مسائل و چالش‌هاي نظام اسلامي مشخّص مي‌شود. مواردي كه نياز به توليد راه‌حل دارند.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همه ابعاد نظام و حاكميت موضوع اين بررسي هستند.</a:t>
            </a:r>
          </a:p>
        </p:txBody>
      </p:sp>
    </p:spTree>
    <p:extLst>
      <p:ext uri="{BB962C8B-B14F-4D97-AF65-F5344CB8AC3E}">
        <p14:creationId xmlns:p14="http://schemas.microsoft.com/office/powerpoint/2010/main" val="296962206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توصيف وضعيت مطلوب</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براي توصيف وضعيت مطلوب نظام اسلامي به كلام مقام معظّم رهبري (حفظه‌الله)، حضرت امام خامنه‌اي، مراجعه خواهد شد.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بيانيه گام دوم انقلاب، سخنراني در جمع مسئولان و دولتمردان و بسياري ديگر از فرمايشات حضرت آقا حاوي توصيف مطلوبيت‌هاي نظام اسلامي است.</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فرمايشات پس از استخراج، طبقه‌بندي شده و مطلوبيت‌هاي تمامي عرصه‌هاي نظام اسلامي را مشخّص خواهد كرد.</a:t>
            </a:r>
          </a:p>
        </p:txBody>
      </p:sp>
    </p:spTree>
    <p:extLst>
      <p:ext uri="{BB962C8B-B14F-4D97-AF65-F5344CB8AC3E}">
        <p14:creationId xmlns:p14="http://schemas.microsoft.com/office/powerpoint/2010/main" val="352631572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توليد شاخص‌هاي مقايسه</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براي اين‌كه بتوان وضعيت مطلوب را با وضعيت موجود مقايسه كرد نياز به شاخص‌ها و اندازه‌هايي داريم. اين شاخص‌ها از توصيفاتي كه وضعيت مطلوب را نشان مي‌دهند استخراج مي‌شوند.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به عنوان مثال: نسبت شركت‌كنندگان در مراسم اعتكاف به كل جمعيت كشور مي‌تواند شاخصي براي ارزيابي فرهنگي باشد.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شاخص‌ها از فرمايشات رهبري استخراج خواهند شد. مواردي كه مورد تأكيد ايشان بوده است.</a:t>
            </a:r>
          </a:p>
        </p:txBody>
      </p:sp>
    </p:spTree>
    <p:extLst>
      <p:ext uri="{BB962C8B-B14F-4D97-AF65-F5344CB8AC3E}">
        <p14:creationId xmlns:p14="http://schemas.microsoft.com/office/powerpoint/2010/main" val="119536247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تبيين شكاف ميان وضعيت‌ها</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هنگامي كه مقادير كمّي و عددي شاخص‌ها را ثبت كنيم، در دو وضعيت مطلوب و موجود، شكاف و فاصله اين دو وضعيت مشخّص مي‌شود.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تبيين نشان مي‌دهد كه «امروز» چقدر با «فردا»يي كه مورد انتظار و مطلوب ماست، با توجه به مطالبات رهبري، فاصله داريم.</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مقايسه، گلوگاه‌هاي نظام اسلامي و مسائل پراهميت را به خوبي نشان خواهد داد و اولويّت‌ها مشخّص مي‌شود.</a:t>
            </a:r>
          </a:p>
        </p:txBody>
      </p:sp>
    </p:spTree>
    <p:extLst>
      <p:ext uri="{BB962C8B-B14F-4D97-AF65-F5344CB8AC3E}">
        <p14:creationId xmlns:p14="http://schemas.microsoft.com/office/powerpoint/2010/main" val="367073335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طراحي پرسش‌هاي مصاحبه</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اكنون كه مسائل مشخّص شده و به نظامي از مسائل دست پيدا كرده‌ايم، نياز به راه‌حل داريم. راه‌حل‌هايي كه از تجربه‌نگاري اربعين اميد داريم به دست آوريم.</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پرسش‌هاي مصاحبه‌ها به نحوي تنظيم مي‌شود كه بتوانند ناظر به حل مسائل استخراج شده از شكاف وضعيت‌هاي موجود و مطلوب باشند.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محور طراحي اين پرسش‌ها، همان شاخص‌هايي خواهند بود كه از فرمايشات رهبري به دست آمده‌اند.</a:t>
            </a:r>
          </a:p>
        </p:txBody>
      </p:sp>
    </p:spTree>
    <p:extLst>
      <p:ext uri="{BB962C8B-B14F-4D97-AF65-F5344CB8AC3E}">
        <p14:creationId xmlns:p14="http://schemas.microsoft.com/office/powerpoint/2010/main" val="315960250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13474-DBDB-47F1-9587-F6D06C0DE2B7}"/>
              </a:ext>
            </a:extLst>
          </p:cNvPr>
          <p:cNvSpPr>
            <a:spLocks noGrp="1"/>
          </p:cNvSpPr>
          <p:nvPr>
            <p:ph type="title"/>
          </p:nvPr>
        </p:nvSpPr>
        <p:spPr/>
        <p:txBody>
          <a:bodyPr/>
          <a:lstStyle/>
          <a:p>
            <a:r>
              <a:rPr lang="fa-IR" b="1" dirty="0">
                <a:solidFill>
                  <a:schemeClr val="accent4">
                    <a:lumMod val="75000"/>
                  </a:schemeClr>
                </a:solidFill>
                <a:latin typeface="Vazir YA" panose="020B0503030804020204" pitchFamily="34" charset="-78"/>
                <a:ea typeface="Vazir YA" panose="020B0503030804020204" pitchFamily="34" charset="-78"/>
                <a:cs typeface="Vazir YA" panose="020B0503030804020204" pitchFamily="34" charset="-78"/>
              </a:rPr>
              <a:t>كلان‌پروژه</a:t>
            </a:r>
            <a:r>
              <a:rPr lang="fa-IR" b="1" dirty="0">
                <a:solidFill>
                  <a:srgbClr val="EB021F"/>
                </a:solidFill>
                <a:latin typeface="Vazir YA" panose="020B0503030804020204" pitchFamily="34" charset="-78"/>
                <a:ea typeface="Vazir YA" panose="020B0503030804020204" pitchFamily="34" charset="-78"/>
                <a:cs typeface="Vazir YA" panose="020B0503030804020204" pitchFamily="34" charset="-78"/>
              </a:rPr>
              <a:t> تجربه‌نگاري اربعين</a:t>
            </a:r>
          </a:p>
        </p:txBody>
      </p:sp>
      <p:sp>
        <p:nvSpPr>
          <p:cNvPr id="3" name="Title 3">
            <a:extLst>
              <a:ext uri="{FF2B5EF4-FFF2-40B4-BE49-F238E27FC236}">
                <a16:creationId xmlns:a16="http://schemas.microsoft.com/office/drawing/2014/main" id="{DE7EA719-D4AF-49FF-BDEB-B6F60405ADDD}"/>
              </a:ext>
            </a:extLst>
          </p:cNvPr>
          <p:cNvSpPr txBox="1">
            <a:spLocks/>
          </p:cNvSpPr>
          <p:nvPr/>
        </p:nvSpPr>
        <p:spPr>
          <a:xfrm>
            <a:off x="628650" y="1478309"/>
            <a:ext cx="7886700" cy="132556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fa-IR" b="1" dirty="0">
                <a:solidFill>
                  <a:schemeClr val="accent6">
                    <a:lumMod val="50000"/>
                  </a:schemeClr>
                </a:solidFill>
                <a:latin typeface="Vazir YA" panose="020B0503030804020204" pitchFamily="34" charset="-78"/>
                <a:ea typeface="Vazir YA" panose="020B0503030804020204" pitchFamily="34" charset="-78"/>
                <a:cs typeface="Vazir YA" panose="020B0503030804020204" pitchFamily="34" charset="-78"/>
              </a:rPr>
              <a:t>برنامه كميته «پيامدها و خروجي‌ها»</a:t>
            </a:r>
          </a:p>
        </p:txBody>
      </p:sp>
      <p:sp>
        <p:nvSpPr>
          <p:cNvPr id="5" name="Title 3">
            <a:extLst>
              <a:ext uri="{FF2B5EF4-FFF2-40B4-BE49-F238E27FC236}">
                <a16:creationId xmlns:a16="http://schemas.microsoft.com/office/drawing/2014/main" id="{00AA13EA-C396-499E-B29B-421E499D2512}"/>
              </a:ext>
            </a:extLst>
          </p:cNvPr>
          <p:cNvSpPr txBox="1">
            <a:spLocks/>
          </p:cNvSpPr>
          <p:nvPr/>
        </p:nvSpPr>
        <p:spPr>
          <a:xfrm>
            <a:off x="7116416" y="5976730"/>
            <a:ext cx="1823003" cy="65632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fa-IR" sz="2400" dirty="0">
                <a:solidFill>
                  <a:srgbClr val="FF0000"/>
                </a:solidFill>
                <a:latin typeface="Vazir YA" panose="020B0503030804020204" pitchFamily="34" charset="-78"/>
                <a:ea typeface="Vazir YA" panose="020B0503030804020204" pitchFamily="34" charset="-78"/>
                <a:cs typeface="Vazir YA" panose="020B0503030804020204" pitchFamily="34" charset="-78"/>
              </a:rPr>
              <a:t>شهريور 1403</a:t>
            </a:r>
          </a:p>
        </p:txBody>
      </p:sp>
    </p:spTree>
    <p:extLst>
      <p:ext uri="{BB962C8B-B14F-4D97-AF65-F5344CB8AC3E}">
        <p14:creationId xmlns:p14="http://schemas.microsoft.com/office/powerpoint/2010/main" val="338099310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طبقه‌بندي پاسخ‌هاي مصاحبه‌ها</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پس از دريافت نتايج مصاحبه، با حجمي از پاسخ‌ها مواجه خواهيم بود كه مي‌توانند حاوي راه‌حل‌هاي مسائل نظام اسلامي باشند.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طبقه‌بندي پاسخ‌ها به معني دسته‌بندي آن‌ها در گروه‌هايي است كه هر كدام بخشي از نظام اسلامي را هدف گرفته‌اند؛ سياست، اقتصاد، فرهنگ، آموزش، ديپلماسي، امنيت، قضاوت و دادرسي، تقنين و قانون‌گذاري و….</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پاسخ‌هاي طبقه‌بندي شده، مواد خام توليد روش‌هاي تحوّل و پيشرفت نظام اسلامي است.</a:t>
            </a:r>
          </a:p>
        </p:txBody>
      </p:sp>
    </p:spTree>
    <p:extLst>
      <p:ext uri="{BB962C8B-B14F-4D97-AF65-F5344CB8AC3E}">
        <p14:creationId xmlns:p14="http://schemas.microsoft.com/office/powerpoint/2010/main" val="347951734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طراحي الگوي دستيابي به مطلوب</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يك نظام جامع و يكپارچه لازم است تا بتواند تمامي عرصه‌ها و ابعاد پيشرفت و تحوّل نظام اسلامي را توصيف كند، يك الگوي جامع و كامل.</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الگوي انتقال از وضعيت موجود به وضعيت مطلوب از همان دستاوردهاي مصاحبه‌هاي تجربه‌نگاري به دست مي‌آيد.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الگو به صورت بخشي بوده و تمامي زيرسامانه‌هاي نظام را پوشش خواهد داد، با تطبيق آن بر روش‌هاي اداره پياده‌روي اربعين.</a:t>
            </a:r>
          </a:p>
        </p:txBody>
      </p:sp>
    </p:spTree>
    <p:extLst>
      <p:ext uri="{BB962C8B-B14F-4D97-AF65-F5344CB8AC3E}">
        <p14:creationId xmlns:p14="http://schemas.microsoft.com/office/powerpoint/2010/main" val="230884588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نگاشت نهادي مخاطبان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هر بخش الگوي انتقال از وضعيت موجود به وضعيت مطلوب مخاطبان خاصّ خود را در نظام اسلامي دارد.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مسئولان يا نهادها بايد شناخته شوند و بخش مرتبط به آن‌ها مشخّص شود. مثلاً: قسمت‌هايي از بخش اقتصادي مي‌تواند به بانك مركزي مربوط باشد.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محصول اين فرآيند، مجموعه‌اي از اقدامات است كه با اركان نظام مرتبط شده‌اند.</a:t>
            </a:r>
          </a:p>
        </p:txBody>
      </p:sp>
    </p:spTree>
    <p:extLst>
      <p:ext uri="{BB962C8B-B14F-4D97-AF65-F5344CB8AC3E}">
        <p14:creationId xmlns:p14="http://schemas.microsoft.com/office/powerpoint/2010/main" val="383627963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6">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تجويز نسخه‌هاي اجرايي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بر اساس محصولي كه از نگاشت نهادي به دست مي‌آيد، دستوراتي براي هر كدام از نهادهاي نظام و مسئولان آن تدوين مي‌گردد.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اين دستورات زمان‌بندي داشته و اولويّت و ترتيب دارند.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دستورات فوق‌الذكر به دليل نظام‌مند بودن، داراي همبستگي معناداري با هم هستند و اگر همه نهادها هم‌زمان به دستورات عمل نكنند، مطلوبيت‌ها حاصل نخواهد شد.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نتيجه عمل به اين دستورات، رسيدن به وضعيت مطلوب است.</a:t>
            </a:r>
          </a:p>
        </p:txBody>
      </p:sp>
    </p:spTree>
    <p:extLst>
      <p:ext uri="{BB962C8B-B14F-4D97-AF65-F5344CB8AC3E}">
        <p14:creationId xmlns:p14="http://schemas.microsoft.com/office/powerpoint/2010/main" val="101884333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ابعاد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مفهوم‌شناسي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شخصيت‌هاي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دشمن و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مردم و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ظرفيت‌هاي تمدني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تاريخ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كشورها و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جوانان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كشور و مردم عراق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فرهنگ و هنر در اربعين حسيني</a:t>
            </a:r>
          </a:p>
        </p:txBody>
      </p:sp>
    </p:spTree>
    <p:extLst>
      <p:ext uri="{BB962C8B-B14F-4D97-AF65-F5344CB8AC3E}">
        <p14:creationId xmlns:p14="http://schemas.microsoft.com/office/powerpoint/2010/main" val="138611137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ماهيت مفهوم‌شناسي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شخصيت‌هاي اثرگذار</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شهدا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دشمن‌شناسي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تحريف‌شناسي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مقابله با دشمن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ترغيب و تشويق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ابعاد مردمي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تحكيم وحدت مردمي در كشورهاي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تحكيم وحدت روابط ملت‌هاي ايران و عراق</a:t>
            </a:r>
          </a:p>
        </p:txBody>
      </p:sp>
    </p:spTree>
    <p:extLst>
      <p:ext uri="{BB962C8B-B14F-4D97-AF65-F5344CB8AC3E}">
        <p14:creationId xmlns:p14="http://schemas.microsoft.com/office/powerpoint/2010/main" val="317889134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وحدت مسلمين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الحسين يجمعنا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وحدت اديان و مذاهب مختلف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آداب و رسوم مردم عراق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بازشناسي شعار الله</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عقلانيت</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منشأشناسي توفندگي و جوشندگي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نحوه توسعه فرهنگ و معرفت حسيني و عاشورايي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نحوه جهاني‌سازي معرفت عاشورايي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كاركرد فراديني و فرامذهبي</a:t>
            </a:r>
          </a:p>
        </p:txBody>
      </p:sp>
    </p:spTree>
    <p:extLst>
      <p:ext uri="{BB962C8B-B14F-4D97-AF65-F5344CB8AC3E}">
        <p14:creationId xmlns:p14="http://schemas.microsoft.com/office/powerpoint/2010/main" val="301795700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ماهيت‌شناسي ابعاد و كاركردهاي جهاني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تأسيس تمدن نوين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توليد اقتدار و عزت مسلمين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مصاديق قوت‌هاي جهان اسلام</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توليد قدرت تمدني در تراز انقلاب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جبهه مقاومت بين‌الملل</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اربعين حسيني ميعادگاه شيعه</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آثار و پيامدهاي قوانين و مقررات</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برنامه‌ريزي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نمادها</a:t>
            </a:r>
          </a:p>
        </p:txBody>
      </p:sp>
    </p:spTree>
    <p:extLst>
      <p:ext uri="{BB962C8B-B14F-4D97-AF65-F5344CB8AC3E}">
        <p14:creationId xmlns:p14="http://schemas.microsoft.com/office/powerpoint/2010/main" val="415093210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جانفشاني محبان اهل بيت ع</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شهداي مدافع حرم</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عوامل حفظ عاشورا و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تاريخ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تجارب گذشتگان و خبرگان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فرق و مذاهب مختلف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قيام‌هاي پس از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قيام توابين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موانع و مشكلات زائران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تسهيلات زائران</a:t>
            </a:r>
          </a:p>
        </p:txBody>
      </p:sp>
    </p:spTree>
    <p:extLst>
      <p:ext uri="{BB962C8B-B14F-4D97-AF65-F5344CB8AC3E}">
        <p14:creationId xmlns:p14="http://schemas.microsoft.com/office/powerpoint/2010/main" val="12646801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ظهور اربعين حسيني در جهان اسلام</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جايگاه و نقش جوانان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تربيت ديني و انقلابي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جذب جوانان كشورها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فرهنگ و ميهمان‌نوازي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علما و مراجع</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عراق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ظرفيت‌هاي هنري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تبيين فرهنگ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ميدان‌داري هنري</a:t>
            </a:r>
          </a:p>
        </p:txBody>
      </p:sp>
    </p:spTree>
    <p:extLst>
      <p:ext uri="{BB962C8B-B14F-4D97-AF65-F5344CB8AC3E}">
        <p14:creationId xmlns:p14="http://schemas.microsoft.com/office/powerpoint/2010/main" val="310905301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EB021F"/>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معرفي تجربه‌نگاري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ثبت، مکتوب نمودن، گردآوري، تنظيم و تدوين، دسته‌بندي و نگهداري اطلاعات و مفاهيمي كه از فعاليتي هدفمند، دقيق و منظم حكايت دارند.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مكتوب نمودن بخشي از دانسته‌ها، آزموده‌ها و آگاهي‌هاي انسان.</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برقراري ارتباط اسنادي بين وجوه مختلف يك فعاليت يا مجموعه فعاليت‌ها، در جهت تأمين هدف يا هدف‌هاي خاصّ.</a:t>
            </a:r>
          </a:p>
        </p:txBody>
      </p:sp>
    </p:spTree>
    <p:extLst>
      <p:ext uri="{BB962C8B-B14F-4D97-AF65-F5344CB8AC3E}">
        <p14:creationId xmlns:p14="http://schemas.microsoft.com/office/powerpoint/2010/main" val="96867983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gradFill>
            <a:gsLst>
              <a:gs pos="0">
                <a:srgbClr val="CC0066"/>
              </a:gs>
              <a:gs pos="74000">
                <a:srgbClr val="FF3300"/>
              </a:gs>
              <a:gs pos="83000">
                <a:srgbClr val="FF0000"/>
              </a:gs>
              <a:gs pos="100000">
                <a:srgbClr val="EB8E75"/>
              </a:gs>
            </a:gsLst>
            <a:lin ang="5400000" scaled="1"/>
          </a:gra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مؤلفه‌هاي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ارتقاي معنوي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ويژگي‌هاي اهل فكر و فرهنگ</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تجهيزات تبييني اربعيني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هيئت مذهبي</a:t>
            </a:r>
          </a:p>
        </p:txBody>
      </p:sp>
    </p:spTree>
    <p:extLst>
      <p:ext uri="{BB962C8B-B14F-4D97-AF65-F5344CB8AC3E}">
        <p14:creationId xmlns:p14="http://schemas.microsoft.com/office/powerpoint/2010/main" val="210735586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شاخص‌هاي ذيل از فرمايشات مقام معظّم رهبري (حفظه‌الله) درباره رويداد عظيم پياده‌روي اربعين استخراج شده‌اند: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 هاي ظرفيت‌سازي اربعين حسيني به عنوان ميعادگاه شعيه </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معنا و سند‌شناسي حديث اربعيني امام حسن عسكري (ع)</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شخصيت‌شناسي اوّل‌زائر اربعيني، جابر بن عبدالله انصاري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شخصيت‌شناسي عطيه بن سعد عوفي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شرح سندي نحوه حضور اول زائر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شرح و تبيين زيارت اربعين امام حسين(ع)</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معنا، مفهوم و سندشناسي زيارت اربعين امام حسين(ع)</a:t>
            </a:r>
          </a:p>
          <a:p>
            <a:pPr marL="342900" indent="-342900" algn="just">
              <a:lnSpc>
                <a:spcPct val="110000"/>
              </a:lnSpc>
              <a:buFont typeface="Courier New" panose="02070309020205020404" pitchFamily="49" charset="0"/>
              <a:buChar char="o"/>
            </a:pPr>
            <a:endParaRPr lang="fa-IR" sz="2400" dirty="0">
              <a:latin typeface="Vazir YA" panose="020B0503030804020204" pitchFamily="34" charset="-78"/>
              <a:ea typeface="Vazir YA" panose="020B0503030804020204" pitchFamily="34" charset="-78"/>
              <a:cs typeface="Vazir YA" panose="020B0503030804020204" pitchFamily="34" charset="-78"/>
            </a:endParaRPr>
          </a:p>
        </p:txBody>
      </p:sp>
    </p:spTree>
    <p:extLst>
      <p:ext uri="{BB962C8B-B14F-4D97-AF65-F5344CB8AC3E}">
        <p14:creationId xmlns:p14="http://schemas.microsoft.com/office/powerpoint/2010/main" val="355559622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قيام هاي پسا اربعيني و نقش و تأثير  آنان در تحكيم معارف ديني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حسيني در دشمن شناسي و خصوصيات افشاگرانه ماهيت دشمنان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حضرت زينب كبري(س) در تحكيم مباني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موانع و راه هاي تشويق و ترغيب مردم عراق در  تداوم حركت اربعيني آنان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در تحكيم وحدت ميان كشور هاي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پياده روي اربعين حسيني در تحكيم وحدت ميان مسلمانان</a:t>
            </a:r>
          </a:p>
          <a:p>
            <a:pPr marL="342900" indent="-342900" algn="just">
              <a:lnSpc>
                <a:spcPct val="110000"/>
              </a:lnSpc>
              <a:buFont typeface="Courier New" panose="02070309020205020404" pitchFamily="49" charset="0"/>
              <a:buChar char="o"/>
            </a:pPr>
            <a:endParaRPr lang="fa-IR" sz="2400" dirty="0">
              <a:latin typeface="Vazir YA" panose="020B0503030804020204" pitchFamily="34" charset="-78"/>
              <a:ea typeface="Vazir YA" panose="020B0503030804020204" pitchFamily="34" charset="-78"/>
              <a:cs typeface="Vazir YA" panose="020B0503030804020204" pitchFamily="34" charset="-78"/>
            </a:endParaRPr>
          </a:p>
        </p:txBody>
      </p:sp>
    </p:spTree>
    <p:extLst>
      <p:ext uri="{BB962C8B-B14F-4D97-AF65-F5344CB8AC3E}">
        <p14:creationId xmlns:p14="http://schemas.microsoft.com/office/powerpoint/2010/main" val="192246345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طراحي و تبيين الگوي دستيابي امت اسلام به عزت و وحدت با تاكيد بر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آداب و رسوم اربعيني مردم عراق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 كارهاي مسالمت آميز و تنش زداي حضور در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 ها و روش هاي تحكيم روابط ميان دو ملت ايران و عراق با تاكيد بر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پياده روي اربعين حسيني در تحكيم روابط بين دو كشور ايران وعراق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آداب و اعمال زيارت از دور اربعين حسيني</a:t>
            </a:r>
          </a:p>
        </p:txBody>
      </p:sp>
    </p:spTree>
    <p:extLst>
      <p:ext uri="{BB962C8B-B14F-4D97-AF65-F5344CB8AC3E}">
        <p14:creationId xmlns:p14="http://schemas.microsoft.com/office/powerpoint/2010/main" val="330888242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بازشناسي شعائر الله با رويكرد اربعين حسيني و ظرفيت سازي تمدني آن ها </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عقلانيت و كاركرد آن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سند شناسي زيارت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آثار و پيامد هاي عدم دعايت قوانين و مقررات در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قوانين و مقررات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شگرد ها و توطئه هاي ضد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تحريف شناسي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راه‌هاي مقابله با تحريفات و خرافات عليه اربعين حسيني</a:t>
            </a:r>
          </a:p>
        </p:txBody>
      </p:sp>
    </p:spTree>
    <p:extLst>
      <p:ext uri="{BB962C8B-B14F-4D97-AF65-F5344CB8AC3E}">
        <p14:creationId xmlns:p14="http://schemas.microsoft.com/office/powerpoint/2010/main" val="313890699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معنا و مفهوم شناسي زيارت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ابعاد مردمي اربعين حسيني و كاركرد آن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نماد شناسي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تاريخ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مبدأ شناسي و ظرفيت شناسي ساير كشورهاي شركت كننده در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موانع و مشكلات زائران ساير كشورهاي شركت كننده در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 هاي ايجاد تسهيلات براي زائران ساير كشورهاي شركت كننده در پياده روي اربعين حسيني</a:t>
            </a:r>
          </a:p>
        </p:txBody>
      </p:sp>
    </p:spTree>
    <p:extLst>
      <p:ext uri="{BB962C8B-B14F-4D97-AF65-F5344CB8AC3E}">
        <p14:creationId xmlns:p14="http://schemas.microsoft.com/office/powerpoint/2010/main" val="405937259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زمينه هاي ظهور و بروز اربعين حسيني در جهان معاصر</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جايگاه و نقش جوانان در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حسيني در تربيت ديني و انقلابي جوانان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چرايي حماسي بودن اربعين و كاركرد آن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وجه حماسي اربعين حسيني و كاركردهاي آن در جهان اسلام</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تجميع و تبيين توصيفات اربعيني مقام معظم رهبري و طراحي الگوي آن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تهديد شناسي اربعين حسيني</a:t>
            </a:r>
          </a:p>
        </p:txBody>
      </p:sp>
    </p:spTree>
    <p:extLst>
      <p:ext uri="{BB962C8B-B14F-4D97-AF65-F5344CB8AC3E}">
        <p14:creationId xmlns:p14="http://schemas.microsoft.com/office/powerpoint/2010/main" val="400273835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ساز و كارهاي تبليغاتي دشمنان عليه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راه‌هاي مقابله با هجمه تبليغاتي دشمنان عليه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منشا شناسي توفندگي و جوشندگي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شهدا در ترويج فرهنگ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آسيب شناسي و صعف شناسي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قوت شناسي و فرصت شناسي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كاركرد آفندي و تهاجمي اربعين حسيني عليه دشمنان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فرهنگ ميهمان نوازي مردم عراق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ظرفيت هاي هنري و ميدان دراي هنر در تبيين و ترويج فرهنگ اربعين حسيني</a:t>
            </a:r>
          </a:p>
        </p:txBody>
      </p:sp>
    </p:spTree>
    <p:extLst>
      <p:ext uri="{BB962C8B-B14F-4D97-AF65-F5344CB8AC3E}">
        <p14:creationId xmlns:p14="http://schemas.microsoft.com/office/powerpoint/2010/main" val="418370865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پياده‌روي اربعين حسيني در تحكيم روابط ايران و عراق</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جايگاه و نقش شهداي مدافع حرم در ترويج فرهنگ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تاريخي جان فشاني هاي محبّان اهل بيت(ع)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مدافعان اربعين حسيني در عصر خلفاي عباسي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موكب دراران عراقي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دولت عراق در تأمين امنيت پياده 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علما و مراجع عراق در تبليغ و ترويج فرهنگ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ذي حقّان و ذي نفعان اربعين حسيني و كاركرد آنان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فرهنگ، آداب و رسوم و ادبيات اربعيني مردم عراق</a:t>
            </a:r>
          </a:p>
        </p:txBody>
      </p:sp>
    </p:spTree>
    <p:extLst>
      <p:ext uri="{BB962C8B-B14F-4D97-AF65-F5344CB8AC3E}">
        <p14:creationId xmlns:p14="http://schemas.microsoft.com/office/powerpoint/2010/main" val="984008078"/>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مطالعه تطبيقي پياده روي اربعين حسيني با اجتماعات ساير اديان و مذاهب و ويژگي هاي آنان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حسيني در گسترش فرهنگ و معرفت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نحوه جهاني سازي معرفت عاشورايي و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 هاي شناساندن امام حسين(ع) و فرهنگ عاشورايي به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معرفي پيام هاي حركت عظيم اربعين به جهان و راه كار هاي توسعه و تعميق آن ها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نحوه جهاني سازي معرفت عاشورايي و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 شناسي حضرت اباعبدالله الحسين(ع)</a:t>
            </a:r>
          </a:p>
        </p:txBody>
      </p:sp>
    </p:spTree>
    <p:extLst>
      <p:ext uri="{BB962C8B-B14F-4D97-AF65-F5344CB8AC3E}">
        <p14:creationId xmlns:p14="http://schemas.microsoft.com/office/powerpoint/2010/main" val="293662011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EB021F"/>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اهميّت تجربه‌نگاري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فايده اصلي </a:t>
            </a:r>
            <a:r>
              <a:rPr lang="fa-IR" sz="2400" dirty="0">
                <a:solidFill>
                  <a:srgbClr val="FF0000"/>
                </a:solidFill>
                <a:latin typeface="Vazir YA" panose="020B0503030804020204" pitchFamily="34" charset="-78"/>
                <a:ea typeface="Vazir YA" panose="020B0503030804020204" pitchFamily="34" charset="-78"/>
                <a:cs typeface="Vazir YA" panose="020B0503030804020204" pitchFamily="34" charset="-78"/>
              </a:rPr>
              <a:t>تجربه‌نگاري</a:t>
            </a:r>
            <a:r>
              <a:rPr lang="fa-IR" sz="2400" dirty="0">
                <a:latin typeface="Vazir YA" panose="020B0503030804020204" pitchFamily="34" charset="-78"/>
                <a:ea typeface="Vazir YA" panose="020B0503030804020204" pitchFamily="34" charset="-78"/>
                <a:cs typeface="Vazir YA" panose="020B0503030804020204" pitchFamily="34" charset="-78"/>
              </a:rPr>
              <a:t> و حفظ دستاوردهاي بشري ايجاد تصويري تاريخي در جامعه است كه مي‌تواند شرايط و اتفاقات جديد را بر اساس آن تصوير دقيق‌تر مشاهده و درك كند.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solidFill>
                  <a:srgbClr val="FF0000"/>
                </a:solidFill>
                <a:latin typeface="Vazir YA" panose="020B0503030804020204" pitchFamily="34" charset="-78"/>
                <a:ea typeface="Vazir YA" panose="020B0503030804020204" pitchFamily="34" charset="-78"/>
                <a:cs typeface="Vazir YA" panose="020B0503030804020204" pitchFamily="34" charset="-78"/>
              </a:rPr>
              <a:t>تجربه</a:t>
            </a:r>
            <a:r>
              <a:rPr lang="fa-IR" sz="2400" dirty="0">
                <a:latin typeface="Vazir YA" panose="020B0503030804020204" pitchFamily="34" charset="-78"/>
                <a:ea typeface="Vazir YA" panose="020B0503030804020204" pitchFamily="34" charset="-78"/>
                <a:cs typeface="Vazir YA" panose="020B0503030804020204" pitchFamily="34" charset="-78"/>
              </a:rPr>
              <a:t> فرآيند مواجهه و شناخت مسئله، اتخاذ تصميم و اقدام در جهت تحقّق تصميم در جريان حل مسئله يا مشكل جديد است.</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solidFill>
                  <a:srgbClr val="FF0000"/>
                </a:solidFill>
                <a:latin typeface="Vazir YA" panose="020B0503030804020204" pitchFamily="34" charset="-78"/>
                <a:ea typeface="Vazir YA" panose="020B0503030804020204" pitchFamily="34" charset="-78"/>
                <a:cs typeface="Vazir YA" panose="020B0503030804020204" pitchFamily="34" charset="-78"/>
              </a:rPr>
              <a:t>تجربه</a:t>
            </a:r>
            <a:r>
              <a:rPr lang="fa-IR" sz="2400" dirty="0">
                <a:latin typeface="Vazir YA" panose="020B0503030804020204" pitchFamily="34" charset="-78"/>
                <a:ea typeface="Vazir YA" panose="020B0503030804020204" pitchFamily="34" charset="-78"/>
                <a:cs typeface="Vazir YA" panose="020B0503030804020204" pitchFamily="34" charset="-78"/>
              </a:rPr>
              <a:t> فرآيند حصول دانش يا مهارت در مقطع زماني خاصّ از طريق مشاهده و انجام دادن كار است.</a:t>
            </a:r>
          </a:p>
        </p:txBody>
      </p:sp>
    </p:spTree>
    <p:extLst>
      <p:ext uri="{BB962C8B-B14F-4D97-AF65-F5344CB8AC3E}">
        <p14:creationId xmlns:p14="http://schemas.microsoft.com/office/powerpoint/2010/main" val="3406640975"/>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حضرت اباعبدالله الحسين(ع) و ياران عاشورايي‌اش در تحکيم و ترويج فرهنگ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کارکرد فراديني، فرامذهبي و بشري فرهنگ عاشورايي و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وجه قدسي، موهبتي و عرفاني اربعين حسيني به عنوان آيت عظماي الهي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ماهيت‌شناسي ابعاد و کارکرد جهاني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راه‌کارهاي و روش‌هاي پربارتر و معنوي‌تر کردن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ماهيت‌شناسي نوع برنامه‌ريزي مربوط به اربعين حسيني و متغیّرهاي دخيل در آن</a:t>
            </a:r>
          </a:p>
        </p:txBody>
      </p:sp>
    </p:spTree>
    <p:extLst>
      <p:ext uri="{BB962C8B-B14F-4D97-AF65-F5344CB8AC3E}">
        <p14:creationId xmlns:p14="http://schemas.microsoft.com/office/powerpoint/2010/main" val="2661698554"/>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ويژگي‌هاي اهل فکر کو فرهنگ و سازوکارهاي لازم براي برنامه‌ريزي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اربعين حسيني در تأسيس تمدّن نوين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ظرفيت‌هاي ملّت‌هاي اسلامي و نقش کارکردي آن در تأسيس تمدّن نوين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ظرفيت‌هاي کشورهاي اسلامي (به تفکيک و کلّي) و نقش کارکردي آن‌ها در تأسيس تمدّن نوين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حسيني در توليد عزّت و اقتدار مسلمين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کشور عراق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اربعين حسيني در وحدت مسلمين جهان</a:t>
            </a:r>
          </a:p>
        </p:txBody>
      </p:sp>
    </p:spTree>
    <p:extLst>
      <p:ext uri="{BB962C8B-B14F-4D97-AF65-F5344CB8AC3E}">
        <p14:creationId xmlns:p14="http://schemas.microsoft.com/office/powerpoint/2010/main" val="351355848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ترفندشناسي دشمنان در قبال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آسيب‌شناسي روابط ايران و عراق و نقش اربعين حسيني در هم‌گرايي و وحدت ميان دو کشور</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راه‌هاي خنثي‌سازي توطئه‌ي دشمنان در عرصه‌ي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مباني و مصاديق قوّت امروز جهان اسلام با تأکيد بر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معناشناسي آيه :« وَ اَعِدّوا لَهُم مَا استَطَعتُم مِن قُوَّه» در توليد قدرت تمدّني در تراز انقلاب اسلامي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جايگاه و نقش کارکردي اربعين حسيني در جبهه‌ي مقاومت بين الملل اسلامي</a:t>
            </a:r>
          </a:p>
        </p:txBody>
      </p:sp>
    </p:spTree>
    <p:extLst>
      <p:ext uri="{BB962C8B-B14F-4D97-AF65-F5344CB8AC3E}">
        <p14:creationId xmlns:p14="http://schemas.microsoft.com/office/powerpoint/2010/main" val="355481289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بازشناسي قدرت نرم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کارکرد رسانه‌اي اربعين حسيني در عرصه‌ي عاشورا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ويژگي‌هاي رسانه‌اي اربعين اوّل</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دلايل و عوامل حفظ عاشورا و اربعين در طول تاريخ</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رسانه‌اي حضرت زينب کبري(س)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جايگاه رسانه‌ي حضرت امام سجّاد(ع)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الگوگيري از نقش رسانه‌آي حافظان اربعيني در زمان معاصر</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آشنايي با تاريخ اربعين حسيني</a:t>
            </a:r>
          </a:p>
        </p:txBody>
      </p:sp>
    </p:spTree>
    <p:extLst>
      <p:ext uri="{BB962C8B-B14F-4D97-AF65-F5344CB8AC3E}">
        <p14:creationId xmlns:p14="http://schemas.microsoft.com/office/powerpoint/2010/main" val="370030985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تأثير اربعين حسيني بر قيام توّابين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ضدّ تبليغات‌هاي دشمنان عليه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کشورهاي مختلف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فِرَق مختلف اسلامي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اديان و مذاهب غير اسلامي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مطالعه تطبيقي رسانه اربعين با رسانه‌هاي ديني فرق و مذاهب مختلف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واکاوي و بازشناسي شها «الحسين يجمعنا»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اربعين حسيني در ايجاد وحدت بين اديان و مذاهب مختلف جهان</a:t>
            </a:r>
          </a:p>
        </p:txBody>
      </p:sp>
    </p:spTree>
    <p:extLst>
      <p:ext uri="{BB962C8B-B14F-4D97-AF65-F5344CB8AC3E}">
        <p14:creationId xmlns:p14="http://schemas.microsoft.com/office/powerpoint/2010/main" val="262527804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نحوه‌ي توسعه فرهنگ عاشورايي و اربعيني در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راه‌کارهاي عملي ارتقاي کمّي و کيفي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تجهيزات تبييني و افشاگرانه‌ي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بازخواني وقايع چهل روزه از روز عاشورا تا روز اربعين و نقش حضرت زينب(س) در آن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بازخواني وقايع چهل روزه از روز عاشورا تا روز اربعين و نقش حضرت امام سجّاد(ع) در آن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شخصيت‌شناسي حضرت زينب(س)</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شخصيت‌شناسي حضرت امام سجّاد(ع)</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ماهيت‌شناسي و ابعاد جهاد تبيين اربعين حسيني</a:t>
            </a:r>
          </a:p>
        </p:txBody>
      </p:sp>
    </p:spTree>
    <p:extLst>
      <p:ext uri="{BB962C8B-B14F-4D97-AF65-F5344CB8AC3E}">
        <p14:creationId xmlns:p14="http://schemas.microsoft.com/office/powerpoint/2010/main" val="4223499995"/>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شخصيت‌شناسي اطرافيان حضرت زينب(س) و امام سجّاد(ع) در عرصه‌ي عاشورا و اربعين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بازشناسي وقايع از عاشورا تا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حضرت امّ کلثوم(س) در ماندگاري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عوامل و متغیّرهاي هرچه باشکوه و معظّم‌تر کردن مراسم اربعين نسبت به گذشته</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هيئات مذهبي در تبيين و ترويج فرهنگ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شناخت وجه موهبتي، قدسي، عرفاني و الهي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کارکرد تزکيه، تهذيب، بصيرت و توسّلات در اربعين حسيني</a:t>
            </a:r>
          </a:p>
        </p:txBody>
      </p:sp>
    </p:spTree>
    <p:extLst>
      <p:ext uri="{BB962C8B-B14F-4D97-AF65-F5344CB8AC3E}">
        <p14:creationId xmlns:p14="http://schemas.microsoft.com/office/powerpoint/2010/main" val="175638333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660066"/>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شاخص‌هاي تجربه‌نگاري اربعين</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اخلاق حسيني و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مسيرشناسي بين نجف و کربلا</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ظرفيت‌شناسي پياده‌روي دلدادگان اربعين در ايران و جهان</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جوانان در حماسه‌ي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راه‌کارهاي جذب جوانان کشورهاي مختلف جهان در پياده‌روي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قرآن در تربيت اربعيني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و نوع برنامه‌ريزي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راه‌کارهاي بهره‌گيري از تجارب خبرگان در اربعين حسيني</a:t>
            </a:r>
          </a:p>
          <a:p>
            <a:pPr marL="342900" indent="-342900" algn="just">
              <a:lnSpc>
                <a:spcPct val="11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نقش يادگيري در تربيت اربعيني</a:t>
            </a:r>
          </a:p>
        </p:txBody>
      </p:sp>
    </p:spTree>
    <p:extLst>
      <p:ext uri="{BB962C8B-B14F-4D97-AF65-F5344CB8AC3E}">
        <p14:creationId xmlns:p14="http://schemas.microsoft.com/office/powerpoint/2010/main" val="1509062717"/>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993300"/>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نمودار ابعاد</a:t>
            </a:r>
          </a:p>
        </p:txBody>
      </p:sp>
      <p:pic>
        <p:nvPicPr>
          <p:cNvPr id="5" name="Picture 4">
            <a:extLst>
              <a:ext uri="{FF2B5EF4-FFF2-40B4-BE49-F238E27FC236}">
                <a16:creationId xmlns:a16="http://schemas.microsoft.com/office/drawing/2014/main" id="{80021890-A896-470A-B47F-91FB91408A5B}"/>
              </a:ext>
            </a:extLst>
          </p:cNvPr>
          <p:cNvPicPr>
            <a:picLocks noChangeAspect="1"/>
          </p:cNvPicPr>
          <p:nvPr/>
        </p:nvPicPr>
        <p:blipFill rotWithShape="1">
          <a:blip r:embed="rId3">
            <a:extLst>
              <a:ext uri="{28A0092B-C50C-407E-A947-70E740481C1C}">
                <a14:useLocalDpi xmlns:a14="http://schemas.microsoft.com/office/drawing/2010/main" val="0"/>
              </a:ext>
            </a:extLst>
          </a:blip>
          <a:srcRect l="2899" t="3540" r="2754" b="3035"/>
          <a:stretch/>
        </p:blipFill>
        <p:spPr>
          <a:xfrm>
            <a:off x="265042" y="1881810"/>
            <a:ext cx="8627167" cy="4465982"/>
          </a:xfrm>
          <a:prstGeom prst="rect">
            <a:avLst/>
          </a:prstGeom>
          <a:solidFill>
            <a:schemeClr val="bg1">
              <a:alpha val="80000"/>
            </a:schemeClr>
          </a:solidFill>
          <a:ln w="88900" cap="rnd">
            <a:solidFill>
              <a:schemeClr val="bg1">
                <a:lumMod val="75000"/>
              </a:schemeClr>
            </a:solidFill>
            <a:round/>
          </a:ln>
        </p:spPr>
      </p:pic>
    </p:spTree>
    <p:extLst>
      <p:ext uri="{BB962C8B-B14F-4D97-AF65-F5344CB8AC3E}">
        <p14:creationId xmlns:p14="http://schemas.microsoft.com/office/powerpoint/2010/main" val="304502726"/>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993300"/>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نمودار مؤلفه‌ها</a:t>
            </a:r>
          </a:p>
        </p:txBody>
      </p:sp>
      <p:pic>
        <p:nvPicPr>
          <p:cNvPr id="5" name="Picture 4">
            <a:extLst>
              <a:ext uri="{FF2B5EF4-FFF2-40B4-BE49-F238E27FC236}">
                <a16:creationId xmlns:a16="http://schemas.microsoft.com/office/drawing/2014/main" id="{80021890-A896-470A-B47F-91FB91408A5B}"/>
              </a:ext>
            </a:extLst>
          </p:cNvPr>
          <p:cNvPicPr>
            <a:picLocks noChangeAspect="1"/>
          </p:cNvPicPr>
          <p:nvPr/>
        </p:nvPicPr>
        <p:blipFill rotWithShape="1">
          <a:blip r:embed="rId3">
            <a:extLst>
              <a:ext uri="{28A0092B-C50C-407E-A947-70E740481C1C}">
                <a14:useLocalDpi xmlns:a14="http://schemas.microsoft.com/office/drawing/2010/main" val="0"/>
              </a:ext>
            </a:extLst>
          </a:blip>
          <a:srcRect l="562" t="1663" r="8002" b="51398"/>
          <a:stretch/>
        </p:blipFill>
        <p:spPr>
          <a:xfrm>
            <a:off x="263712" y="1806778"/>
            <a:ext cx="8616576" cy="4686096"/>
          </a:xfrm>
          <a:prstGeom prst="rect">
            <a:avLst/>
          </a:prstGeom>
          <a:solidFill>
            <a:schemeClr val="bg1">
              <a:alpha val="80000"/>
            </a:schemeClr>
          </a:solidFill>
          <a:ln w="88900" cap="rnd">
            <a:solidFill>
              <a:schemeClr val="bg1">
                <a:lumMod val="75000"/>
              </a:schemeClr>
            </a:solidFill>
            <a:round/>
          </a:ln>
        </p:spPr>
      </p:pic>
    </p:spTree>
    <p:extLst>
      <p:ext uri="{BB962C8B-B14F-4D97-AF65-F5344CB8AC3E}">
        <p14:creationId xmlns:p14="http://schemas.microsoft.com/office/powerpoint/2010/main" val="4291892831"/>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4">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مدل‌هاي تجربه‌نگاري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25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مصاحبه و گفتارپژوهي</a:t>
            </a:r>
          </a:p>
          <a:p>
            <a:pPr marL="342900" indent="-342900" algn="just">
              <a:lnSpc>
                <a:spcPct val="25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پرسشنامه و تحقيقات ميداني</a:t>
            </a:r>
          </a:p>
          <a:p>
            <a:pPr marL="342900" indent="-342900" algn="just">
              <a:lnSpc>
                <a:spcPct val="25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فرم اداري و جمع‌آوري سازماني</a:t>
            </a:r>
          </a:p>
          <a:p>
            <a:pPr marL="342900" indent="-342900" algn="just">
              <a:lnSpc>
                <a:spcPct val="250000"/>
              </a:lnSpc>
              <a:buFont typeface="Courier New" panose="02070309020205020404" pitchFamily="49" charset="0"/>
              <a:buChar char="o"/>
            </a:pPr>
            <a:r>
              <a:rPr lang="fa-IR" sz="2400" dirty="0">
                <a:latin typeface="Vazir YA" panose="020B0503030804020204" pitchFamily="34" charset="-78"/>
                <a:ea typeface="Vazir YA" panose="020B0503030804020204" pitchFamily="34" charset="-78"/>
                <a:cs typeface="Vazir YA" panose="020B0503030804020204" pitchFamily="34" charset="-78"/>
              </a:rPr>
              <a:t>فراخوان و تجميع مشاركت‌هاي مردمي</a:t>
            </a:r>
          </a:p>
        </p:txBody>
      </p:sp>
    </p:spTree>
    <p:extLst>
      <p:ext uri="{BB962C8B-B14F-4D97-AF65-F5344CB8AC3E}">
        <p14:creationId xmlns:p14="http://schemas.microsoft.com/office/powerpoint/2010/main" val="409036600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rgbClr val="993300"/>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نمودار مؤلفه‌ها</a:t>
            </a:r>
          </a:p>
        </p:txBody>
      </p:sp>
      <p:pic>
        <p:nvPicPr>
          <p:cNvPr id="5" name="Picture 4">
            <a:extLst>
              <a:ext uri="{FF2B5EF4-FFF2-40B4-BE49-F238E27FC236}">
                <a16:creationId xmlns:a16="http://schemas.microsoft.com/office/drawing/2014/main" id="{80021890-A896-470A-B47F-91FB91408A5B}"/>
              </a:ext>
            </a:extLst>
          </p:cNvPr>
          <p:cNvPicPr>
            <a:picLocks noChangeAspect="1"/>
          </p:cNvPicPr>
          <p:nvPr/>
        </p:nvPicPr>
        <p:blipFill rotWithShape="1">
          <a:blip r:embed="rId3">
            <a:extLst>
              <a:ext uri="{28A0092B-C50C-407E-A947-70E740481C1C}">
                <a14:useLocalDpi xmlns:a14="http://schemas.microsoft.com/office/drawing/2010/main" val="0"/>
              </a:ext>
            </a:extLst>
          </a:blip>
          <a:srcRect l="2935" t="47663" r="1173" b="1392"/>
          <a:stretch/>
        </p:blipFill>
        <p:spPr>
          <a:xfrm>
            <a:off x="263712" y="1643270"/>
            <a:ext cx="8616576" cy="4849604"/>
          </a:xfrm>
          <a:prstGeom prst="rect">
            <a:avLst/>
          </a:prstGeom>
          <a:solidFill>
            <a:schemeClr val="bg1">
              <a:alpha val="80000"/>
            </a:schemeClr>
          </a:solidFill>
          <a:ln w="88900" cap="rnd">
            <a:solidFill>
              <a:schemeClr val="bg1">
                <a:lumMod val="75000"/>
              </a:schemeClr>
            </a:solidFill>
            <a:round/>
          </a:ln>
        </p:spPr>
      </p:pic>
    </p:spTree>
    <p:extLst>
      <p:ext uri="{BB962C8B-B14F-4D97-AF65-F5344CB8AC3E}">
        <p14:creationId xmlns:p14="http://schemas.microsoft.com/office/powerpoint/2010/main" val="404404504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413474-DBDB-47F1-9587-F6D06C0DE2B7}"/>
              </a:ext>
            </a:extLst>
          </p:cNvPr>
          <p:cNvSpPr>
            <a:spLocks noGrp="1"/>
          </p:cNvSpPr>
          <p:nvPr>
            <p:ph type="title"/>
          </p:nvPr>
        </p:nvSpPr>
        <p:spPr/>
        <p:txBody>
          <a:bodyPr/>
          <a:lstStyle/>
          <a:p>
            <a:r>
              <a:rPr lang="fa-IR" b="1" dirty="0">
                <a:solidFill>
                  <a:srgbClr val="EB021F"/>
                </a:solidFill>
                <a:latin typeface="Vazir YA" panose="020B0503030804020204" pitchFamily="34" charset="-78"/>
                <a:ea typeface="Vazir YA" panose="020B0503030804020204" pitchFamily="34" charset="-78"/>
                <a:cs typeface="Vazir YA" panose="020B0503030804020204" pitchFamily="34" charset="-78"/>
              </a:rPr>
              <a:t>صلوات بر محمّد و آل محمّد</a:t>
            </a:r>
          </a:p>
        </p:txBody>
      </p:sp>
    </p:spTree>
    <p:extLst>
      <p:ext uri="{BB962C8B-B14F-4D97-AF65-F5344CB8AC3E}">
        <p14:creationId xmlns:p14="http://schemas.microsoft.com/office/powerpoint/2010/main" val="2395704490"/>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4">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مصاحبه و گفتارپژوهي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روندي كه در آن افرادي منتخب و آموزش ديده به ديدار حضوري يا گفتاري غيرحضوري با افراد مجرّب رفته و نتايج گفتگوها را به صورت مكتوب گزارش مي‌كنند.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فايده اين روش سادگي و سهولت براي فرد داراي تجربه است كه نيازي به نوشتن ندارد و تنها با صحبت كردن تجربه خود را منتقل مي‌كند.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علاقه مردم به بيان خاطره و صحبت درباره موفقيت‌هاي خود، جلب موافقت مخاطب را در اين روش آسان مي‌كند.</a:t>
            </a:r>
          </a:p>
        </p:txBody>
      </p:sp>
    </p:spTree>
    <p:extLst>
      <p:ext uri="{BB962C8B-B14F-4D97-AF65-F5344CB8AC3E}">
        <p14:creationId xmlns:p14="http://schemas.microsoft.com/office/powerpoint/2010/main" val="275724545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4">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پرسشنامه و تحقيق ميداني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سؤالات از قبل تعيين شده و در قالب يك كاربرگ چاپ مي‌شود. مصاحبه‌كننده سؤالات را براي مخاطب مي‌خواند و پاسخ او را در جا يادداشت مي‌كند، در مكاني كه مشخّص شده است.</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دقّت پرسش و ثبت پاسخ در اين روش بالاست و روند بحث از دست مصاحبه‌كننده در نمي‌رود.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جمع‌بندي و نگارش گزارش نهايي و توليد آمارهاي مورد نياز ساده‌تر است، به دليل يكساني پرسش‌ها و تشابه فرمت پاسخ‌ها.</a:t>
            </a:r>
          </a:p>
        </p:txBody>
      </p:sp>
    </p:spTree>
    <p:extLst>
      <p:ext uri="{BB962C8B-B14F-4D97-AF65-F5344CB8AC3E}">
        <p14:creationId xmlns:p14="http://schemas.microsoft.com/office/powerpoint/2010/main" val="2311169293"/>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4">
              <a:lumMod val="75000"/>
            </a:schemeClr>
          </a:solidFill>
        </p:spPr>
        <p:txBody>
          <a:bodyPr vert="horz" lIns="91440" tIns="45720" rIns="91440" bIns="45720" rtlCol="0"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فرم اداري و جمع‌آوري سازماني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فرد داراي تجربه مجبور و ناگزير به تكميل فرم‌هايي است كه براي كسب مجوّز فعاليت به آن‌ها نياز دارد. روند اداري از پيش به نحوي طراحي شده كه بدون پاسخ به پرسش‌هاي داخل فرم نمي‌تواند از خدماتي كه به آن نياز دارد برخوردار شود.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حجم اطلاعات در اين روش بسيار بالاتر است، زيرا تمامي افراد شركت‌كننده در يك رويداد خاصّ ناگزير به ثبت تجربيات خود در فرم‌هاي اداري هستند.</a:t>
            </a:r>
          </a:p>
        </p:txBody>
      </p:sp>
    </p:spTree>
    <p:extLst>
      <p:ext uri="{BB962C8B-B14F-4D97-AF65-F5344CB8AC3E}">
        <p14:creationId xmlns:p14="http://schemas.microsoft.com/office/powerpoint/2010/main" val="529931652"/>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2B6BDDF-A368-43D0-86DA-A4F8908B8531}"/>
              </a:ext>
            </a:extLst>
          </p:cNvPr>
          <p:cNvSpPr txBox="1">
            <a:spLocks/>
          </p:cNvSpPr>
          <p:nvPr/>
        </p:nvSpPr>
        <p:spPr>
          <a:xfrm>
            <a:off x="0" y="365126"/>
            <a:ext cx="9144000" cy="946839"/>
          </a:xfrm>
          <a:prstGeom prst="rect">
            <a:avLst/>
          </a:prstGeom>
          <a:solidFill>
            <a:schemeClr val="accent4">
              <a:lumMod val="75000"/>
            </a:schemeClr>
          </a:solidFill>
        </p:spPr>
        <p:txBody>
          <a:bodyPr vert="horz" lIns="91440" tIns="45720" rIns="91440" bIns="45720" rtlCol="0" anchor="b">
            <a:normAutofit fontScale="92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r">
              <a:buFont typeface="Courier New" panose="02070309020205020404" pitchFamily="49" charset="0"/>
              <a:buChar char="o"/>
            </a:pPr>
            <a:r>
              <a:rPr lang="fa-IR" sz="4800" b="1" dirty="0">
                <a:solidFill>
                  <a:schemeClr val="bg1"/>
                </a:solidFill>
                <a:latin typeface="Vazir YA" panose="020B0503030804020204" pitchFamily="34" charset="-78"/>
                <a:ea typeface="Vazir YA" panose="020B0503030804020204" pitchFamily="34" charset="-78"/>
                <a:cs typeface="Vazir YA" panose="020B0503030804020204" pitchFamily="34" charset="-78"/>
              </a:rPr>
              <a:t>فراخوان و تجميع مشاركت‌هاي مردمي</a:t>
            </a:r>
          </a:p>
        </p:txBody>
      </p:sp>
      <p:sp>
        <p:nvSpPr>
          <p:cNvPr id="3" name="Title 3">
            <a:extLst>
              <a:ext uri="{FF2B5EF4-FFF2-40B4-BE49-F238E27FC236}">
                <a16:creationId xmlns:a16="http://schemas.microsoft.com/office/drawing/2014/main" id="{E2665C35-1191-451B-A4E0-5DDBB3F44B53}"/>
              </a:ext>
            </a:extLst>
          </p:cNvPr>
          <p:cNvSpPr txBox="1">
            <a:spLocks/>
          </p:cNvSpPr>
          <p:nvPr/>
        </p:nvSpPr>
        <p:spPr>
          <a:xfrm>
            <a:off x="583096" y="1855304"/>
            <a:ext cx="7977808" cy="4399721"/>
          </a:xfrm>
          <a:prstGeom prst="rect">
            <a:avLst/>
          </a:prstGeom>
          <a:solidFill>
            <a:schemeClr val="bg1">
              <a:alpha val="80000"/>
            </a:schemeClr>
          </a:solidFill>
          <a:ln w="88900" cap="rnd">
            <a:solidFill>
              <a:schemeClr val="bg1">
                <a:lumMod val="75000"/>
              </a:schemeClr>
            </a:solidFill>
            <a:round/>
          </a:ln>
        </p:spPr>
        <p:txBody>
          <a:bodyPr vert="horz" lIns="180000" tIns="180000" rIns="180000" bIns="180000" rtlCol="0" anchor="t">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از طريق پخش آگهي و اطلاع‌رساني عمومي، از مردمي كه تجربه‌اي در موضوعي خاصّ دارند درخواست مي‌شود تا تجارب خود را از طريق روش‌هايي ساده، مانند: پيامك، پيام‌رسان يا تماس تلفني در اختيار مسئولان فراخوان قرار دهند.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معمولاً تعيين جايزه و اعلام قرعه‌كشي مي‌تواند انگيزه ارسال تجربيات را افزايش دهد.</a:t>
            </a:r>
          </a:p>
          <a:p>
            <a:pPr algn="just">
              <a:lnSpc>
                <a:spcPct val="110000"/>
              </a:lnSpc>
            </a:pPr>
            <a:endParaRPr lang="fa-IR" sz="2400" dirty="0">
              <a:latin typeface="Vazir YA" panose="020B0503030804020204" pitchFamily="34" charset="-78"/>
              <a:ea typeface="Vazir YA" panose="020B0503030804020204" pitchFamily="34" charset="-78"/>
              <a:cs typeface="Vazir YA" panose="020B0503030804020204" pitchFamily="34" charset="-78"/>
            </a:endParaRPr>
          </a:p>
          <a:p>
            <a:pPr algn="just">
              <a:lnSpc>
                <a:spcPct val="110000"/>
              </a:lnSpc>
            </a:pPr>
            <a:r>
              <a:rPr lang="fa-IR" sz="2400" dirty="0">
                <a:latin typeface="Vazir YA" panose="020B0503030804020204" pitchFamily="34" charset="-78"/>
                <a:ea typeface="Vazir YA" panose="020B0503030804020204" pitchFamily="34" charset="-78"/>
                <a:cs typeface="Vazir YA" panose="020B0503030804020204" pitchFamily="34" charset="-78"/>
              </a:rPr>
              <a:t>افراد در اين روش با ميل و رغبت مشاركت مي‌كنند و از اين رو، با اشتياق و مُفصّل‌تر درباره تجربه خود سخن مي‌گويند.</a:t>
            </a:r>
          </a:p>
        </p:txBody>
      </p:sp>
    </p:spTree>
    <p:extLst>
      <p:ext uri="{BB962C8B-B14F-4D97-AF65-F5344CB8AC3E}">
        <p14:creationId xmlns:p14="http://schemas.microsoft.com/office/powerpoint/2010/main" val="2944209499"/>
      </p:ext>
    </p:extLst>
  </p:cSld>
  <p:clrMapOvr>
    <a:masterClrMapping/>
  </p:clrMapOvr>
  <mc:AlternateContent xmlns:mc="http://schemas.openxmlformats.org/markup-compatibility/2006">
    <mc:Choice xmlns:p14="http://schemas.microsoft.com/office/powerpoint/2010/main" Requires="p14">
      <p:transition spd="slow" p14:dur="2000">
        <p:push dir="u"/>
      </p:transition>
    </mc:Choice>
    <mc:Fallback>
      <p:transition spd="slow">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3147</Words>
  <Application>Microsoft Office PowerPoint</Application>
  <PresentationFormat>On-screen Show (4:3)</PresentationFormat>
  <Paragraphs>350</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Courier New</vt:lpstr>
      <vt:lpstr>Vazir YA</vt:lpstr>
      <vt:lpstr>Office Theme</vt:lpstr>
      <vt:lpstr>بسم الله الرحمن الرحيم</vt:lpstr>
      <vt:lpstr>كلان‌پروژه تجربه‌نگاري اربعين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صلوات بر محمّد و آل محمّد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Tent</dc:creator>
  <cp:lastModifiedBy>Tent</cp:lastModifiedBy>
  <cp:revision>52</cp:revision>
  <dcterms:created xsi:type="dcterms:W3CDTF">2024-09-13T08:57:13Z</dcterms:created>
  <dcterms:modified xsi:type="dcterms:W3CDTF">2024-09-13T11:57:13Z</dcterms:modified>
</cp:coreProperties>
</file>